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6" r:id="rId24"/>
    <p:sldId id="287" r:id="rId25"/>
    <p:sldId id="285" r:id="rId26"/>
    <p:sldId id="284" r:id="rId27"/>
    <p:sldId id="288" r:id="rId28"/>
    <p:sldId id="291" r:id="rId29"/>
    <p:sldId id="292" r:id="rId30"/>
    <p:sldId id="294" r:id="rId31"/>
    <p:sldId id="293"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0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497E2C-DF93-421A-B1DF-0D885BBC5134}" v="561" dt="2023-03-20T22:36:45.361"/>
    <p1510:client id="{D937276D-1D5B-4529-87E8-82E0CE8AC170}" v="439" dt="2023-03-21T22:13:58.846"/>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14"/>
  </p:normalViewPr>
  <p:slideViewPr>
    <p:cSldViewPr snapToGrid="0" snapToObjects="1">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DE28CAFD-7469-4CE1-96D9-3ABEF4BFAB1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C176F02-4502-4F0F-A033-4A88CBB82949}">
      <dgm:prSet/>
      <dgm:spPr/>
      <dgm:t>
        <a:bodyPr/>
        <a:lstStyle/>
        <a:p>
          <a:r>
            <a:rPr lang="en-US" b="1" dirty="0">
              <a:latin typeface="Bookman Old Style"/>
            </a:rPr>
            <a:t>Instructor</a:t>
          </a:r>
          <a:r>
            <a:rPr lang="en-US" dirty="0">
              <a:latin typeface="Bookman Old Style"/>
            </a:rPr>
            <a:t> – because they supply one of the most important sources of information as to how the instructor (as well as the trainee) is meeting the objectives of the unit of instruction.</a:t>
          </a:r>
        </a:p>
      </dgm:t>
    </dgm:pt>
    <dgm:pt modelId="{5E7361E9-C766-4301-9A11-DFD3E8CB278E}" type="parTrans" cxnId="{322D5CD1-3FC8-4928-AA85-59EC93FE095A}">
      <dgm:prSet/>
      <dgm:spPr/>
      <dgm:t>
        <a:bodyPr/>
        <a:lstStyle/>
        <a:p>
          <a:endParaRPr lang="en-US"/>
        </a:p>
      </dgm:t>
    </dgm:pt>
    <dgm:pt modelId="{8BF2DD52-EC55-4B49-83A4-5C08BA58491C}" type="sibTrans" cxnId="{322D5CD1-3FC8-4928-AA85-59EC93FE095A}">
      <dgm:prSet/>
      <dgm:spPr/>
      <dgm:t>
        <a:bodyPr/>
        <a:lstStyle/>
        <a:p>
          <a:endParaRPr lang="en-US"/>
        </a:p>
      </dgm:t>
    </dgm:pt>
    <dgm:pt modelId="{87F40E3C-B500-40C1-B585-70211DF70CC6}">
      <dgm:prSet/>
      <dgm:spPr/>
      <dgm:t>
        <a:bodyPr/>
        <a:lstStyle/>
        <a:p>
          <a:r>
            <a:rPr lang="en-US" b="1" dirty="0">
              <a:latin typeface="Bookman Old Style"/>
            </a:rPr>
            <a:t>Trainee</a:t>
          </a:r>
          <a:r>
            <a:rPr lang="en-US" dirty="0">
              <a:latin typeface="Bookman Old Style"/>
            </a:rPr>
            <a:t> – since what progress the trainee is making assist in the diagnosis of the areas of difficulty, helps distinguish between the relevant and the irrelevant, and can provide incentives towards greater effort.</a:t>
          </a:r>
        </a:p>
      </dgm:t>
    </dgm:pt>
    <dgm:pt modelId="{C44E4EC1-58F3-4131-A15D-5F7DCE681AAC}" type="parTrans" cxnId="{5E0A8E2E-12E2-4250-877B-69322B987637}">
      <dgm:prSet/>
      <dgm:spPr/>
      <dgm:t>
        <a:bodyPr/>
        <a:lstStyle/>
        <a:p>
          <a:endParaRPr lang="en-US"/>
        </a:p>
      </dgm:t>
    </dgm:pt>
    <dgm:pt modelId="{03055B5C-F1D2-4A98-B4D7-4994AB117886}" type="sibTrans" cxnId="{5E0A8E2E-12E2-4250-877B-69322B987637}">
      <dgm:prSet/>
      <dgm:spPr/>
      <dgm:t>
        <a:bodyPr/>
        <a:lstStyle/>
        <a:p>
          <a:endParaRPr lang="en-US"/>
        </a:p>
      </dgm:t>
    </dgm:pt>
    <dgm:pt modelId="{C9809453-738E-472B-9AAC-C7CEFDD6A101}">
      <dgm:prSet/>
      <dgm:spPr/>
      <dgm:t>
        <a:bodyPr/>
        <a:lstStyle/>
        <a:p>
          <a:r>
            <a:rPr lang="en-US" b="1" dirty="0">
              <a:latin typeface="Bookman Old Style"/>
            </a:rPr>
            <a:t>HR manager</a:t>
          </a:r>
          <a:r>
            <a:rPr lang="en-US" dirty="0">
              <a:latin typeface="Bookman Old Style"/>
            </a:rPr>
            <a:t> – who uses tests to evaluate the capability of the instructor, teaching methods and materials and whether the training activities help in the attainment of the goals and objectives of the business.</a:t>
          </a:r>
        </a:p>
      </dgm:t>
    </dgm:pt>
    <dgm:pt modelId="{F7BF5C6D-C37F-4B14-896B-97C7F230C9FC}" type="parTrans" cxnId="{F3069907-D7D2-4F31-9BEA-54A8FE264A47}">
      <dgm:prSet/>
      <dgm:spPr/>
      <dgm:t>
        <a:bodyPr/>
        <a:lstStyle/>
        <a:p>
          <a:endParaRPr lang="en-US"/>
        </a:p>
      </dgm:t>
    </dgm:pt>
    <dgm:pt modelId="{42FB425C-19CB-44C3-BFE5-8A0CE27D3D2D}" type="sibTrans" cxnId="{F3069907-D7D2-4F31-9BEA-54A8FE264A47}">
      <dgm:prSet/>
      <dgm:spPr/>
      <dgm:t>
        <a:bodyPr/>
        <a:lstStyle/>
        <a:p>
          <a:endParaRPr lang="en-US"/>
        </a:p>
      </dgm:t>
    </dgm:pt>
    <dgm:pt modelId="{D25EBB72-4F87-4A21-BC01-5FE8647E5B3A}">
      <dgm:prSet/>
      <dgm:spPr/>
      <dgm:t>
        <a:bodyPr/>
        <a:lstStyle/>
        <a:p>
          <a:pPr rtl="0"/>
          <a:r>
            <a:rPr lang="en-US" b="1" dirty="0">
              <a:latin typeface="Bookman Old Style"/>
            </a:rPr>
            <a:t>Top manager</a:t>
          </a:r>
          <a:r>
            <a:rPr lang="en-US" dirty="0">
              <a:latin typeface="Bookman Old Style"/>
            </a:rPr>
            <a:t> – because of the value test results have in preparing reports on the effectiveness of the entire training and developing operation. </a:t>
          </a:r>
        </a:p>
      </dgm:t>
    </dgm:pt>
    <dgm:pt modelId="{B9F45117-2ED9-4B69-80D8-DBB7724D9937}" type="parTrans" cxnId="{3794C563-E67F-4D98-B230-724DF376B98D}">
      <dgm:prSet/>
      <dgm:spPr/>
      <dgm:t>
        <a:bodyPr/>
        <a:lstStyle/>
        <a:p>
          <a:endParaRPr lang="en-US"/>
        </a:p>
      </dgm:t>
    </dgm:pt>
    <dgm:pt modelId="{D5944BC3-748A-4F2F-808B-887B185F371A}" type="sibTrans" cxnId="{3794C563-E67F-4D98-B230-724DF376B98D}">
      <dgm:prSet/>
      <dgm:spPr/>
      <dgm:t>
        <a:bodyPr/>
        <a:lstStyle/>
        <a:p>
          <a:endParaRPr lang="en-US"/>
        </a:p>
      </dgm:t>
    </dgm:pt>
    <dgm:pt modelId="{9C78C6F8-8B0D-438E-B2B2-37732EF73214}" type="pres">
      <dgm:prSet presAssocID="{DE28CAFD-7469-4CE1-96D9-3ABEF4BFAB18}" presName="root" presStyleCnt="0">
        <dgm:presLayoutVars>
          <dgm:dir/>
          <dgm:resizeHandles val="exact"/>
        </dgm:presLayoutVars>
      </dgm:prSet>
      <dgm:spPr/>
    </dgm:pt>
    <dgm:pt modelId="{66A795B9-2A4F-46B9-950F-013E11D580C6}" type="pres">
      <dgm:prSet presAssocID="{DE28CAFD-7469-4CE1-96D9-3ABEF4BFAB18}" presName="container" presStyleCnt="0">
        <dgm:presLayoutVars>
          <dgm:dir/>
          <dgm:resizeHandles val="exact"/>
        </dgm:presLayoutVars>
      </dgm:prSet>
      <dgm:spPr/>
    </dgm:pt>
    <dgm:pt modelId="{11058649-ECAE-411A-A4A1-F6BBC3D2026A}" type="pres">
      <dgm:prSet presAssocID="{FC176F02-4502-4F0F-A033-4A88CBB82949}" presName="compNode" presStyleCnt="0"/>
      <dgm:spPr/>
    </dgm:pt>
    <dgm:pt modelId="{C0B21E9C-4120-4252-AD12-F2C9A7B59D07}" type="pres">
      <dgm:prSet presAssocID="{FC176F02-4502-4F0F-A033-4A88CBB82949}" presName="iconBgRect" presStyleLbl="bgShp" presStyleIdx="0" presStyleCnt="4"/>
      <dgm:spPr/>
    </dgm:pt>
    <dgm:pt modelId="{FFBD2D54-A94D-4607-8880-F3A5E2937E60}" type="pres">
      <dgm:prSet presAssocID="{FC176F02-4502-4F0F-A033-4A88CBB8294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Школьный класс"/>
        </a:ext>
      </dgm:extLst>
    </dgm:pt>
    <dgm:pt modelId="{D0C2822A-26E9-4E7A-98D9-C001415D11A2}" type="pres">
      <dgm:prSet presAssocID="{FC176F02-4502-4F0F-A033-4A88CBB82949}" presName="spaceRect" presStyleCnt="0"/>
      <dgm:spPr/>
    </dgm:pt>
    <dgm:pt modelId="{209E806A-6E86-4E2B-AF83-E33F1E87BDD0}" type="pres">
      <dgm:prSet presAssocID="{FC176F02-4502-4F0F-A033-4A88CBB82949}" presName="textRect" presStyleLbl="revTx" presStyleIdx="0" presStyleCnt="4">
        <dgm:presLayoutVars>
          <dgm:chMax val="1"/>
          <dgm:chPref val="1"/>
        </dgm:presLayoutVars>
      </dgm:prSet>
      <dgm:spPr/>
    </dgm:pt>
    <dgm:pt modelId="{904EB298-87BF-488C-835B-BCDB7E10755B}" type="pres">
      <dgm:prSet presAssocID="{8BF2DD52-EC55-4B49-83A4-5C08BA58491C}" presName="sibTrans" presStyleLbl="sibTrans2D1" presStyleIdx="0" presStyleCnt="0"/>
      <dgm:spPr/>
    </dgm:pt>
    <dgm:pt modelId="{9804451E-15B5-4789-804F-5C0BAEF8518F}" type="pres">
      <dgm:prSet presAssocID="{87F40E3C-B500-40C1-B585-70211DF70CC6}" presName="compNode" presStyleCnt="0"/>
      <dgm:spPr/>
    </dgm:pt>
    <dgm:pt modelId="{1306358D-AE53-484F-842C-E253E874B569}" type="pres">
      <dgm:prSet presAssocID="{87F40E3C-B500-40C1-B585-70211DF70CC6}" presName="iconBgRect" presStyleLbl="bgShp" presStyleIdx="1" presStyleCnt="4"/>
      <dgm:spPr/>
    </dgm:pt>
    <dgm:pt modelId="{DAF28256-684E-42C0-8B52-CD1C6F1EDADA}" type="pres">
      <dgm:prSet presAssocID="{87F40E3C-B500-40C1-B585-70211DF70CC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Доктор"/>
        </a:ext>
      </dgm:extLst>
    </dgm:pt>
    <dgm:pt modelId="{6607C061-099A-4900-8B6D-571DC337F195}" type="pres">
      <dgm:prSet presAssocID="{87F40E3C-B500-40C1-B585-70211DF70CC6}" presName="spaceRect" presStyleCnt="0"/>
      <dgm:spPr/>
    </dgm:pt>
    <dgm:pt modelId="{56C49A02-9A4B-4017-9A15-E9F242D871ED}" type="pres">
      <dgm:prSet presAssocID="{87F40E3C-B500-40C1-B585-70211DF70CC6}" presName="textRect" presStyleLbl="revTx" presStyleIdx="1" presStyleCnt="4">
        <dgm:presLayoutVars>
          <dgm:chMax val="1"/>
          <dgm:chPref val="1"/>
        </dgm:presLayoutVars>
      </dgm:prSet>
      <dgm:spPr/>
    </dgm:pt>
    <dgm:pt modelId="{9A323DD5-7975-4AD9-AE7F-3A218E447088}" type="pres">
      <dgm:prSet presAssocID="{03055B5C-F1D2-4A98-B4D7-4994AB117886}" presName="sibTrans" presStyleLbl="sibTrans2D1" presStyleIdx="0" presStyleCnt="0"/>
      <dgm:spPr/>
    </dgm:pt>
    <dgm:pt modelId="{B5A2E715-6B75-4E66-9186-CF6F214FC011}" type="pres">
      <dgm:prSet presAssocID="{C9809453-738E-472B-9AAC-C7CEFDD6A101}" presName="compNode" presStyleCnt="0"/>
      <dgm:spPr/>
    </dgm:pt>
    <dgm:pt modelId="{A7D92375-9415-4280-B5A0-ACA2EF3A90C8}" type="pres">
      <dgm:prSet presAssocID="{C9809453-738E-472B-9AAC-C7CEFDD6A101}" presName="iconBgRect" presStyleLbl="bgShp" presStyleIdx="2" presStyleCnt="4"/>
      <dgm:spPr/>
    </dgm:pt>
    <dgm:pt modelId="{94B63AD0-6E3F-4BBF-9E85-9C8A811AA750}" type="pres">
      <dgm:prSet presAssocID="{C9809453-738E-472B-9AAC-C7CEFDD6A1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Преподаватель"/>
        </a:ext>
      </dgm:extLst>
    </dgm:pt>
    <dgm:pt modelId="{1532086F-F9E2-4966-8771-2A8839DCE6AC}" type="pres">
      <dgm:prSet presAssocID="{C9809453-738E-472B-9AAC-C7CEFDD6A101}" presName="spaceRect" presStyleCnt="0"/>
      <dgm:spPr/>
    </dgm:pt>
    <dgm:pt modelId="{CD1EA4EF-1786-45D5-B17A-2210E1C04A4E}" type="pres">
      <dgm:prSet presAssocID="{C9809453-738E-472B-9AAC-C7CEFDD6A101}" presName="textRect" presStyleLbl="revTx" presStyleIdx="2" presStyleCnt="4">
        <dgm:presLayoutVars>
          <dgm:chMax val="1"/>
          <dgm:chPref val="1"/>
        </dgm:presLayoutVars>
      </dgm:prSet>
      <dgm:spPr/>
    </dgm:pt>
    <dgm:pt modelId="{700441FF-3508-40AE-9641-09DB776D228D}" type="pres">
      <dgm:prSet presAssocID="{42FB425C-19CB-44C3-BFE5-8A0CE27D3D2D}" presName="sibTrans" presStyleLbl="sibTrans2D1" presStyleIdx="0" presStyleCnt="0"/>
      <dgm:spPr/>
    </dgm:pt>
    <dgm:pt modelId="{AF26F511-9560-4056-8091-E6B4A59E4817}" type="pres">
      <dgm:prSet presAssocID="{D25EBB72-4F87-4A21-BC01-5FE8647E5B3A}" presName="compNode" presStyleCnt="0"/>
      <dgm:spPr/>
    </dgm:pt>
    <dgm:pt modelId="{E4915923-9C2D-4B33-BA88-C355571ECBF5}" type="pres">
      <dgm:prSet presAssocID="{D25EBB72-4F87-4A21-BC01-5FE8647E5B3A}" presName="iconBgRect" presStyleLbl="bgShp" presStyleIdx="3" presStyleCnt="4"/>
      <dgm:spPr/>
    </dgm:pt>
    <dgm:pt modelId="{CAD91271-AFA7-402D-A68E-C9C3462DC3D5}" type="pres">
      <dgm:prSet presAssocID="{D25EBB72-4F87-4A21-BC01-5FE8647E5B3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27CE27DF-D28D-4466-97C2-946FB2E5451D}" type="pres">
      <dgm:prSet presAssocID="{D25EBB72-4F87-4A21-BC01-5FE8647E5B3A}" presName="spaceRect" presStyleCnt="0"/>
      <dgm:spPr/>
    </dgm:pt>
    <dgm:pt modelId="{9CB2DEF8-0090-44F7-8185-3ED2C2003FDF}" type="pres">
      <dgm:prSet presAssocID="{D25EBB72-4F87-4A21-BC01-5FE8647E5B3A}" presName="textRect" presStyleLbl="revTx" presStyleIdx="3" presStyleCnt="4">
        <dgm:presLayoutVars>
          <dgm:chMax val="1"/>
          <dgm:chPref val="1"/>
        </dgm:presLayoutVars>
      </dgm:prSet>
      <dgm:spPr/>
    </dgm:pt>
  </dgm:ptLst>
  <dgm:cxnLst>
    <dgm:cxn modelId="{F3069907-D7D2-4F31-9BEA-54A8FE264A47}" srcId="{DE28CAFD-7469-4CE1-96D9-3ABEF4BFAB18}" destId="{C9809453-738E-472B-9AAC-C7CEFDD6A101}" srcOrd="2" destOrd="0" parTransId="{F7BF5C6D-C37F-4B14-896B-97C7F230C9FC}" sibTransId="{42FB425C-19CB-44C3-BFE5-8A0CE27D3D2D}"/>
    <dgm:cxn modelId="{F76D0624-4A50-4BA4-B27C-89F22750CDA1}" type="presOf" srcId="{C9809453-738E-472B-9AAC-C7CEFDD6A101}" destId="{CD1EA4EF-1786-45D5-B17A-2210E1C04A4E}" srcOrd="0" destOrd="0" presId="urn:microsoft.com/office/officeart/2018/2/layout/IconCircleList"/>
    <dgm:cxn modelId="{237ED726-E3B8-4F59-872B-081237C4E16F}" type="presOf" srcId="{FC176F02-4502-4F0F-A033-4A88CBB82949}" destId="{209E806A-6E86-4E2B-AF83-E33F1E87BDD0}" srcOrd="0" destOrd="0" presId="urn:microsoft.com/office/officeart/2018/2/layout/IconCircleList"/>
    <dgm:cxn modelId="{5E0A8E2E-12E2-4250-877B-69322B987637}" srcId="{DE28CAFD-7469-4CE1-96D9-3ABEF4BFAB18}" destId="{87F40E3C-B500-40C1-B585-70211DF70CC6}" srcOrd="1" destOrd="0" parTransId="{C44E4EC1-58F3-4131-A15D-5F7DCE681AAC}" sibTransId="{03055B5C-F1D2-4A98-B4D7-4994AB117886}"/>
    <dgm:cxn modelId="{3794C563-E67F-4D98-B230-724DF376B98D}" srcId="{DE28CAFD-7469-4CE1-96D9-3ABEF4BFAB18}" destId="{D25EBB72-4F87-4A21-BC01-5FE8647E5B3A}" srcOrd="3" destOrd="0" parTransId="{B9F45117-2ED9-4B69-80D8-DBB7724D9937}" sibTransId="{D5944BC3-748A-4F2F-808B-887B185F371A}"/>
    <dgm:cxn modelId="{4934FF87-90F8-4F06-8243-FD83685CBABF}" type="presOf" srcId="{8BF2DD52-EC55-4B49-83A4-5C08BA58491C}" destId="{904EB298-87BF-488C-835B-BCDB7E10755B}" srcOrd="0" destOrd="0" presId="urn:microsoft.com/office/officeart/2018/2/layout/IconCircleList"/>
    <dgm:cxn modelId="{50DC5D90-29C0-4483-A19A-2A8FEC66C066}" type="presOf" srcId="{03055B5C-F1D2-4A98-B4D7-4994AB117886}" destId="{9A323DD5-7975-4AD9-AE7F-3A218E447088}" srcOrd="0" destOrd="0" presId="urn:microsoft.com/office/officeart/2018/2/layout/IconCircleList"/>
    <dgm:cxn modelId="{0F2D1E98-E582-4C00-9875-AE89D452780B}" type="presOf" srcId="{D25EBB72-4F87-4A21-BC01-5FE8647E5B3A}" destId="{9CB2DEF8-0090-44F7-8185-3ED2C2003FDF}" srcOrd="0" destOrd="0" presId="urn:microsoft.com/office/officeart/2018/2/layout/IconCircleList"/>
    <dgm:cxn modelId="{6908819E-B248-4FF2-80FF-9763FB580055}" type="presOf" srcId="{42FB425C-19CB-44C3-BFE5-8A0CE27D3D2D}" destId="{700441FF-3508-40AE-9641-09DB776D228D}" srcOrd="0" destOrd="0" presId="urn:microsoft.com/office/officeart/2018/2/layout/IconCircleList"/>
    <dgm:cxn modelId="{C20CB6A7-9C60-43B9-8E5E-DDA183320E6A}" type="presOf" srcId="{DE28CAFD-7469-4CE1-96D9-3ABEF4BFAB18}" destId="{9C78C6F8-8B0D-438E-B2B2-37732EF73214}" srcOrd="0" destOrd="0" presId="urn:microsoft.com/office/officeart/2018/2/layout/IconCircleList"/>
    <dgm:cxn modelId="{B5D217C9-994B-48C0-8671-9BB19FDDDD26}" type="presOf" srcId="{87F40E3C-B500-40C1-B585-70211DF70CC6}" destId="{56C49A02-9A4B-4017-9A15-E9F242D871ED}" srcOrd="0" destOrd="0" presId="urn:microsoft.com/office/officeart/2018/2/layout/IconCircleList"/>
    <dgm:cxn modelId="{322D5CD1-3FC8-4928-AA85-59EC93FE095A}" srcId="{DE28CAFD-7469-4CE1-96D9-3ABEF4BFAB18}" destId="{FC176F02-4502-4F0F-A033-4A88CBB82949}" srcOrd="0" destOrd="0" parTransId="{5E7361E9-C766-4301-9A11-DFD3E8CB278E}" sibTransId="{8BF2DD52-EC55-4B49-83A4-5C08BA58491C}"/>
    <dgm:cxn modelId="{769E7D91-8177-46E2-AA33-E2B0A43AC826}" type="presParOf" srcId="{9C78C6F8-8B0D-438E-B2B2-37732EF73214}" destId="{66A795B9-2A4F-46B9-950F-013E11D580C6}" srcOrd="0" destOrd="0" presId="urn:microsoft.com/office/officeart/2018/2/layout/IconCircleList"/>
    <dgm:cxn modelId="{3EFE451A-37CC-4BFC-986E-4B88739A2F67}" type="presParOf" srcId="{66A795B9-2A4F-46B9-950F-013E11D580C6}" destId="{11058649-ECAE-411A-A4A1-F6BBC3D2026A}" srcOrd="0" destOrd="0" presId="urn:microsoft.com/office/officeart/2018/2/layout/IconCircleList"/>
    <dgm:cxn modelId="{05E55919-3F0A-4C72-B802-F6E7AD7A3644}" type="presParOf" srcId="{11058649-ECAE-411A-A4A1-F6BBC3D2026A}" destId="{C0B21E9C-4120-4252-AD12-F2C9A7B59D07}" srcOrd="0" destOrd="0" presId="urn:microsoft.com/office/officeart/2018/2/layout/IconCircleList"/>
    <dgm:cxn modelId="{68B58C1C-DACA-4289-BF9E-B420052C00D4}" type="presParOf" srcId="{11058649-ECAE-411A-A4A1-F6BBC3D2026A}" destId="{FFBD2D54-A94D-4607-8880-F3A5E2937E60}" srcOrd="1" destOrd="0" presId="urn:microsoft.com/office/officeart/2018/2/layout/IconCircleList"/>
    <dgm:cxn modelId="{7FE45B5E-BB02-48C1-BCFC-655BDC1165D8}" type="presParOf" srcId="{11058649-ECAE-411A-A4A1-F6BBC3D2026A}" destId="{D0C2822A-26E9-4E7A-98D9-C001415D11A2}" srcOrd="2" destOrd="0" presId="urn:microsoft.com/office/officeart/2018/2/layout/IconCircleList"/>
    <dgm:cxn modelId="{5DC9BC44-A084-40C7-B016-8AA2547A7DE0}" type="presParOf" srcId="{11058649-ECAE-411A-A4A1-F6BBC3D2026A}" destId="{209E806A-6E86-4E2B-AF83-E33F1E87BDD0}" srcOrd="3" destOrd="0" presId="urn:microsoft.com/office/officeart/2018/2/layout/IconCircleList"/>
    <dgm:cxn modelId="{592A1A97-A230-4578-81F5-14E51348EE0F}" type="presParOf" srcId="{66A795B9-2A4F-46B9-950F-013E11D580C6}" destId="{904EB298-87BF-488C-835B-BCDB7E10755B}" srcOrd="1" destOrd="0" presId="urn:microsoft.com/office/officeart/2018/2/layout/IconCircleList"/>
    <dgm:cxn modelId="{D7F55C49-0F97-4BEC-9910-FE63BBAFB834}" type="presParOf" srcId="{66A795B9-2A4F-46B9-950F-013E11D580C6}" destId="{9804451E-15B5-4789-804F-5C0BAEF8518F}" srcOrd="2" destOrd="0" presId="urn:microsoft.com/office/officeart/2018/2/layout/IconCircleList"/>
    <dgm:cxn modelId="{F50C5ABE-2721-42B0-BB38-5CBC1513CEE6}" type="presParOf" srcId="{9804451E-15B5-4789-804F-5C0BAEF8518F}" destId="{1306358D-AE53-484F-842C-E253E874B569}" srcOrd="0" destOrd="0" presId="urn:microsoft.com/office/officeart/2018/2/layout/IconCircleList"/>
    <dgm:cxn modelId="{CB3E655C-FB72-46C5-B57C-EEF7C1D046E2}" type="presParOf" srcId="{9804451E-15B5-4789-804F-5C0BAEF8518F}" destId="{DAF28256-684E-42C0-8B52-CD1C6F1EDADA}" srcOrd="1" destOrd="0" presId="urn:microsoft.com/office/officeart/2018/2/layout/IconCircleList"/>
    <dgm:cxn modelId="{F5AE197C-2248-4508-9490-7ECBF14C6BE5}" type="presParOf" srcId="{9804451E-15B5-4789-804F-5C0BAEF8518F}" destId="{6607C061-099A-4900-8B6D-571DC337F195}" srcOrd="2" destOrd="0" presId="urn:microsoft.com/office/officeart/2018/2/layout/IconCircleList"/>
    <dgm:cxn modelId="{CB028880-4EB1-448B-B430-0D4F400DB9AB}" type="presParOf" srcId="{9804451E-15B5-4789-804F-5C0BAEF8518F}" destId="{56C49A02-9A4B-4017-9A15-E9F242D871ED}" srcOrd="3" destOrd="0" presId="urn:microsoft.com/office/officeart/2018/2/layout/IconCircleList"/>
    <dgm:cxn modelId="{1FC5EF21-171F-43A3-B920-805FCEE2143C}" type="presParOf" srcId="{66A795B9-2A4F-46B9-950F-013E11D580C6}" destId="{9A323DD5-7975-4AD9-AE7F-3A218E447088}" srcOrd="3" destOrd="0" presId="urn:microsoft.com/office/officeart/2018/2/layout/IconCircleList"/>
    <dgm:cxn modelId="{9879D5C6-BA6F-4A12-948D-418743A23467}" type="presParOf" srcId="{66A795B9-2A4F-46B9-950F-013E11D580C6}" destId="{B5A2E715-6B75-4E66-9186-CF6F214FC011}" srcOrd="4" destOrd="0" presId="urn:microsoft.com/office/officeart/2018/2/layout/IconCircleList"/>
    <dgm:cxn modelId="{75225965-CC14-4C62-8B3D-792DEF3C5B3C}" type="presParOf" srcId="{B5A2E715-6B75-4E66-9186-CF6F214FC011}" destId="{A7D92375-9415-4280-B5A0-ACA2EF3A90C8}" srcOrd="0" destOrd="0" presId="urn:microsoft.com/office/officeart/2018/2/layout/IconCircleList"/>
    <dgm:cxn modelId="{DACCEC70-1906-4F93-8410-A97D136F30B6}" type="presParOf" srcId="{B5A2E715-6B75-4E66-9186-CF6F214FC011}" destId="{94B63AD0-6E3F-4BBF-9E85-9C8A811AA750}" srcOrd="1" destOrd="0" presId="urn:microsoft.com/office/officeart/2018/2/layout/IconCircleList"/>
    <dgm:cxn modelId="{E148197C-5BC7-4031-8484-F303C51E2BDE}" type="presParOf" srcId="{B5A2E715-6B75-4E66-9186-CF6F214FC011}" destId="{1532086F-F9E2-4966-8771-2A8839DCE6AC}" srcOrd="2" destOrd="0" presId="urn:microsoft.com/office/officeart/2018/2/layout/IconCircleList"/>
    <dgm:cxn modelId="{BB920936-E108-42D9-9254-16F090662F78}" type="presParOf" srcId="{B5A2E715-6B75-4E66-9186-CF6F214FC011}" destId="{CD1EA4EF-1786-45D5-B17A-2210E1C04A4E}" srcOrd="3" destOrd="0" presId="urn:microsoft.com/office/officeart/2018/2/layout/IconCircleList"/>
    <dgm:cxn modelId="{50DCBBA7-4F06-4F27-94A8-A361B5C43427}" type="presParOf" srcId="{66A795B9-2A4F-46B9-950F-013E11D580C6}" destId="{700441FF-3508-40AE-9641-09DB776D228D}" srcOrd="5" destOrd="0" presId="urn:microsoft.com/office/officeart/2018/2/layout/IconCircleList"/>
    <dgm:cxn modelId="{0C8523C8-A603-4C49-9779-A7B89AF4B756}" type="presParOf" srcId="{66A795B9-2A4F-46B9-950F-013E11D580C6}" destId="{AF26F511-9560-4056-8091-E6B4A59E4817}" srcOrd="6" destOrd="0" presId="urn:microsoft.com/office/officeart/2018/2/layout/IconCircleList"/>
    <dgm:cxn modelId="{6F561294-B569-4484-833B-BB71165DAEB6}" type="presParOf" srcId="{AF26F511-9560-4056-8091-E6B4A59E4817}" destId="{E4915923-9C2D-4B33-BA88-C355571ECBF5}" srcOrd="0" destOrd="0" presId="urn:microsoft.com/office/officeart/2018/2/layout/IconCircleList"/>
    <dgm:cxn modelId="{6E28AAF5-E694-4E05-A63D-58C5AD2E3750}" type="presParOf" srcId="{AF26F511-9560-4056-8091-E6B4A59E4817}" destId="{CAD91271-AFA7-402D-A68E-C9C3462DC3D5}" srcOrd="1" destOrd="0" presId="urn:microsoft.com/office/officeart/2018/2/layout/IconCircleList"/>
    <dgm:cxn modelId="{6D3921F8-8ABC-4AD6-B5C4-10362B16DB8F}" type="presParOf" srcId="{AF26F511-9560-4056-8091-E6B4A59E4817}" destId="{27CE27DF-D28D-4466-97C2-946FB2E5451D}" srcOrd="2" destOrd="0" presId="urn:microsoft.com/office/officeart/2018/2/layout/IconCircleList"/>
    <dgm:cxn modelId="{0C83BEAE-EEE0-4A28-A860-9775B08E2EDE}" type="presParOf" srcId="{AF26F511-9560-4056-8091-E6B4A59E4817}" destId="{9CB2DEF8-0090-44F7-8185-3ED2C2003FD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3446CD-6AB9-48A6-8B68-06F77A6BED1C}" type="doc">
      <dgm:prSet loTypeId="urn:microsoft.com/office/officeart/2018/5/layout/IconLeaf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1425D349-6118-4A06-88A6-7F8A43358A82}">
      <dgm:prSet/>
      <dgm:spPr/>
      <dgm:t>
        <a:bodyPr/>
        <a:lstStyle/>
        <a:p>
          <a:pPr rtl="0">
            <a:defRPr cap="all"/>
          </a:pPr>
          <a:r>
            <a:rPr lang="en-US" i="1" dirty="0">
              <a:latin typeface="Bookman Old Style"/>
            </a:rPr>
            <a:t>reaction of trainees</a:t>
          </a:r>
          <a:r>
            <a:rPr lang="en-US" dirty="0">
              <a:latin typeface="Bookman Old Style"/>
            </a:rPr>
            <a:t> –  whether the participants liked or disliked the program;</a:t>
          </a:r>
        </a:p>
      </dgm:t>
    </dgm:pt>
    <dgm:pt modelId="{CB0A9132-D928-4521-8CDF-3D4A3601C89E}" type="parTrans" cxnId="{74FE2CB7-6AD4-46BC-B042-E3451D028363}">
      <dgm:prSet/>
      <dgm:spPr/>
      <dgm:t>
        <a:bodyPr/>
        <a:lstStyle/>
        <a:p>
          <a:endParaRPr lang="en-US"/>
        </a:p>
      </dgm:t>
    </dgm:pt>
    <dgm:pt modelId="{9DA21162-A770-48D7-BC3C-93FDACBCCA8D}" type="sibTrans" cxnId="{74FE2CB7-6AD4-46BC-B042-E3451D028363}">
      <dgm:prSet/>
      <dgm:spPr/>
      <dgm:t>
        <a:bodyPr/>
        <a:lstStyle/>
        <a:p>
          <a:endParaRPr lang="en-US"/>
        </a:p>
      </dgm:t>
    </dgm:pt>
    <dgm:pt modelId="{519427A5-22A2-433D-A338-37AEE1BBA559}">
      <dgm:prSet/>
      <dgm:spPr/>
      <dgm:t>
        <a:bodyPr/>
        <a:lstStyle/>
        <a:p>
          <a:pPr>
            <a:defRPr cap="all"/>
          </a:pPr>
          <a:r>
            <a:rPr lang="en-US" i="1" dirty="0">
              <a:latin typeface="Bookman Old Style"/>
            </a:rPr>
            <a:t>learning</a:t>
          </a:r>
          <a:r>
            <a:rPr lang="en-US" dirty="0">
              <a:latin typeface="Bookman Old Style"/>
            </a:rPr>
            <a:t> – whether the concepts, ideas and principles of the training were intellectually assimilated by the participants;</a:t>
          </a:r>
        </a:p>
      </dgm:t>
    </dgm:pt>
    <dgm:pt modelId="{416BF727-53C4-4342-9806-B1D4476A1D99}" type="parTrans" cxnId="{9C91B11F-2D2D-4BE6-9B6D-97C2C12AB815}">
      <dgm:prSet/>
      <dgm:spPr/>
      <dgm:t>
        <a:bodyPr/>
        <a:lstStyle/>
        <a:p>
          <a:endParaRPr lang="en-US"/>
        </a:p>
      </dgm:t>
    </dgm:pt>
    <dgm:pt modelId="{40972D10-9A38-429F-AA1C-984AF8CE6D69}" type="sibTrans" cxnId="{9C91B11F-2D2D-4BE6-9B6D-97C2C12AB815}">
      <dgm:prSet/>
      <dgm:spPr/>
      <dgm:t>
        <a:bodyPr/>
        <a:lstStyle/>
        <a:p>
          <a:endParaRPr lang="en-US"/>
        </a:p>
      </dgm:t>
    </dgm:pt>
    <dgm:pt modelId="{4A53FD1F-B3BE-45F3-A91A-CCBAB0B1B54A}">
      <dgm:prSet/>
      <dgm:spPr/>
      <dgm:t>
        <a:bodyPr/>
        <a:lstStyle/>
        <a:p>
          <a:pPr>
            <a:defRPr cap="all"/>
          </a:pPr>
          <a:r>
            <a:rPr lang="en-US" i="1" dirty="0">
              <a:latin typeface="Bookman Old Style"/>
            </a:rPr>
            <a:t>behavioral changes</a:t>
          </a:r>
          <a:r>
            <a:rPr lang="en-US" dirty="0">
              <a:latin typeface="Bookman Old Style"/>
            </a:rPr>
            <a:t> – whether the training caused people to alter their behavior on the job;</a:t>
          </a:r>
        </a:p>
      </dgm:t>
    </dgm:pt>
    <dgm:pt modelId="{1CBA307D-126D-48D3-BB66-778E4FA4B280}" type="parTrans" cxnId="{ED259CED-AFBD-47CD-B7AB-DF926D23EC50}">
      <dgm:prSet/>
      <dgm:spPr/>
      <dgm:t>
        <a:bodyPr/>
        <a:lstStyle/>
        <a:p>
          <a:endParaRPr lang="en-US"/>
        </a:p>
      </dgm:t>
    </dgm:pt>
    <dgm:pt modelId="{02416301-D966-4850-A61E-BF7F2FE27CDB}" type="sibTrans" cxnId="{ED259CED-AFBD-47CD-B7AB-DF926D23EC50}">
      <dgm:prSet/>
      <dgm:spPr/>
      <dgm:t>
        <a:bodyPr/>
        <a:lstStyle/>
        <a:p>
          <a:endParaRPr lang="en-US"/>
        </a:p>
      </dgm:t>
    </dgm:pt>
    <dgm:pt modelId="{646EC315-52B8-4839-91C1-098E392C839C}">
      <dgm:prSet/>
      <dgm:spPr/>
      <dgm:t>
        <a:bodyPr/>
        <a:lstStyle/>
        <a:p>
          <a:pPr>
            <a:defRPr cap="all"/>
          </a:pPr>
          <a:r>
            <a:rPr lang="en-US" i="1" dirty="0">
              <a:latin typeface="Bookman Old Style"/>
            </a:rPr>
            <a:t>impact on organizational effectiveness</a:t>
          </a:r>
          <a:r>
            <a:rPr lang="en-US" dirty="0">
              <a:latin typeface="Bookman Old Style"/>
            </a:rPr>
            <a:t> – whether the modified behavior caused positive results, such as an increased output, improved quality and lower costs.</a:t>
          </a:r>
        </a:p>
      </dgm:t>
    </dgm:pt>
    <dgm:pt modelId="{7C1DAA20-BE4F-49BF-8A04-B7B13A3A7126}" type="parTrans" cxnId="{8E9DE55F-C512-4D0F-8C2A-AFB1E1AFD4FB}">
      <dgm:prSet/>
      <dgm:spPr/>
      <dgm:t>
        <a:bodyPr/>
        <a:lstStyle/>
        <a:p>
          <a:endParaRPr lang="en-US"/>
        </a:p>
      </dgm:t>
    </dgm:pt>
    <dgm:pt modelId="{673F7CFE-10D8-4761-A7DA-49D25693C6D7}" type="sibTrans" cxnId="{8E9DE55F-C512-4D0F-8C2A-AFB1E1AFD4FB}">
      <dgm:prSet/>
      <dgm:spPr/>
      <dgm:t>
        <a:bodyPr/>
        <a:lstStyle/>
        <a:p>
          <a:endParaRPr lang="en-US"/>
        </a:p>
      </dgm:t>
    </dgm:pt>
    <dgm:pt modelId="{2D69E27B-7C32-4C88-972C-508F0D647AF5}" type="pres">
      <dgm:prSet presAssocID="{063446CD-6AB9-48A6-8B68-06F77A6BED1C}" presName="root" presStyleCnt="0">
        <dgm:presLayoutVars>
          <dgm:dir/>
          <dgm:resizeHandles val="exact"/>
        </dgm:presLayoutVars>
      </dgm:prSet>
      <dgm:spPr/>
    </dgm:pt>
    <dgm:pt modelId="{2850123E-8D23-4A4D-8DA9-7A766BDD41CA}" type="pres">
      <dgm:prSet presAssocID="{1425D349-6118-4A06-88A6-7F8A43358A82}" presName="compNode" presStyleCnt="0"/>
      <dgm:spPr/>
    </dgm:pt>
    <dgm:pt modelId="{8A323E2D-0301-4513-AD9E-C3E047CBAE44}" type="pres">
      <dgm:prSet presAssocID="{1425D349-6118-4A06-88A6-7F8A43358A82}" presName="iconBgRect" presStyleLbl="bgShp" presStyleIdx="0" presStyleCnt="4"/>
      <dgm:spPr>
        <a:prstGeom prst="round2DiagRect">
          <a:avLst>
            <a:gd name="adj1" fmla="val 29727"/>
            <a:gd name="adj2" fmla="val 0"/>
          </a:avLst>
        </a:prstGeom>
      </dgm:spPr>
    </dgm:pt>
    <dgm:pt modelId="{6E9FDA76-BD9B-4A57-A09F-31104640167A}" type="pres">
      <dgm:prSet presAssocID="{1425D349-6118-4A06-88A6-7F8A43358A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Школьный класс"/>
        </a:ext>
      </dgm:extLst>
    </dgm:pt>
    <dgm:pt modelId="{762EF798-3DBA-48E9-A011-51E52D8751E7}" type="pres">
      <dgm:prSet presAssocID="{1425D349-6118-4A06-88A6-7F8A43358A82}" presName="spaceRect" presStyleCnt="0"/>
      <dgm:spPr/>
    </dgm:pt>
    <dgm:pt modelId="{CE18206E-A001-4CDF-A9EC-6BFAD59EE287}" type="pres">
      <dgm:prSet presAssocID="{1425D349-6118-4A06-88A6-7F8A43358A82}" presName="textRect" presStyleLbl="revTx" presStyleIdx="0" presStyleCnt="4">
        <dgm:presLayoutVars>
          <dgm:chMax val="1"/>
          <dgm:chPref val="1"/>
        </dgm:presLayoutVars>
      </dgm:prSet>
      <dgm:spPr/>
    </dgm:pt>
    <dgm:pt modelId="{4A055496-B3AF-4F0B-82CD-E9080838A969}" type="pres">
      <dgm:prSet presAssocID="{9DA21162-A770-48D7-BC3C-93FDACBCCA8D}" presName="sibTrans" presStyleCnt="0"/>
      <dgm:spPr/>
    </dgm:pt>
    <dgm:pt modelId="{58E04AC0-88D3-47B9-A612-7AA6EC1F864F}" type="pres">
      <dgm:prSet presAssocID="{519427A5-22A2-433D-A338-37AEE1BBA559}" presName="compNode" presStyleCnt="0"/>
      <dgm:spPr/>
    </dgm:pt>
    <dgm:pt modelId="{57AB415A-88F7-481F-8906-295B64FF2E02}" type="pres">
      <dgm:prSet presAssocID="{519427A5-22A2-433D-A338-37AEE1BBA559}" presName="iconBgRect" presStyleLbl="bgShp" presStyleIdx="1" presStyleCnt="4"/>
      <dgm:spPr>
        <a:prstGeom prst="round2DiagRect">
          <a:avLst>
            <a:gd name="adj1" fmla="val 29727"/>
            <a:gd name="adj2" fmla="val 0"/>
          </a:avLst>
        </a:prstGeom>
      </dgm:spPr>
    </dgm:pt>
    <dgm:pt modelId="{A623ACA5-0CEC-4D1E-9F4B-EDB3A36E10BB}" type="pres">
      <dgm:prSet presAssocID="{519427A5-22A2-433D-A338-37AEE1BBA55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CC1658E0-3F86-49FE-B229-9941178BA616}" type="pres">
      <dgm:prSet presAssocID="{519427A5-22A2-433D-A338-37AEE1BBA559}" presName="spaceRect" presStyleCnt="0"/>
      <dgm:spPr/>
    </dgm:pt>
    <dgm:pt modelId="{1515B8B1-1CDC-4B8F-91C4-4A5809505C87}" type="pres">
      <dgm:prSet presAssocID="{519427A5-22A2-433D-A338-37AEE1BBA559}" presName="textRect" presStyleLbl="revTx" presStyleIdx="1" presStyleCnt="4">
        <dgm:presLayoutVars>
          <dgm:chMax val="1"/>
          <dgm:chPref val="1"/>
        </dgm:presLayoutVars>
      </dgm:prSet>
      <dgm:spPr/>
    </dgm:pt>
    <dgm:pt modelId="{330681CE-3FB8-473C-B413-865F2990307E}" type="pres">
      <dgm:prSet presAssocID="{40972D10-9A38-429F-AA1C-984AF8CE6D69}" presName="sibTrans" presStyleCnt="0"/>
      <dgm:spPr/>
    </dgm:pt>
    <dgm:pt modelId="{0260C377-5153-4A3D-AB53-4CE7F66CB304}" type="pres">
      <dgm:prSet presAssocID="{4A53FD1F-B3BE-45F3-A91A-CCBAB0B1B54A}" presName="compNode" presStyleCnt="0"/>
      <dgm:spPr/>
    </dgm:pt>
    <dgm:pt modelId="{29AE251F-1BFE-4C56-9148-B9E14ADAE4F9}" type="pres">
      <dgm:prSet presAssocID="{4A53FD1F-B3BE-45F3-A91A-CCBAB0B1B54A}" presName="iconBgRect" presStyleLbl="bgShp" presStyleIdx="2" presStyleCnt="4"/>
      <dgm:spPr>
        <a:prstGeom prst="round2DiagRect">
          <a:avLst>
            <a:gd name="adj1" fmla="val 29727"/>
            <a:gd name="adj2" fmla="val 0"/>
          </a:avLst>
        </a:prstGeom>
      </dgm:spPr>
    </dgm:pt>
    <dgm:pt modelId="{D3C9AD6E-23B2-442C-8C39-1DDCCE962AF1}" type="pres">
      <dgm:prSet presAssocID="{4A53FD1F-B3BE-45F3-A91A-CCBAB0B1B54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233E0225-1174-4D1E-AAC0-8A19F0E22FAA}" type="pres">
      <dgm:prSet presAssocID="{4A53FD1F-B3BE-45F3-A91A-CCBAB0B1B54A}" presName="spaceRect" presStyleCnt="0"/>
      <dgm:spPr/>
    </dgm:pt>
    <dgm:pt modelId="{F8CB66A6-CD86-4394-A25A-1375F8FAE616}" type="pres">
      <dgm:prSet presAssocID="{4A53FD1F-B3BE-45F3-A91A-CCBAB0B1B54A}" presName="textRect" presStyleLbl="revTx" presStyleIdx="2" presStyleCnt="4">
        <dgm:presLayoutVars>
          <dgm:chMax val="1"/>
          <dgm:chPref val="1"/>
        </dgm:presLayoutVars>
      </dgm:prSet>
      <dgm:spPr/>
    </dgm:pt>
    <dgm:pt modelId="{BD5DEA9F-7ADE-4CB4-8211-45D132BE9FFE}" type="pres">
      <dgm:prSet presAssocID="{02416301-D966-4850-A61E-BF7F2FE27CDB}" presName="sibTrans" presStyleCnt="0"/>
      <dgm:spPr/>
    </dgm:pt>
    <dgm:pt modelId="{8AF624C6-9238-4E7A-90F9-E19C2929C942}" type="pres">
      <dgm:prSet presAssocID="{646EC315-52B8-4839-91C1-098E392C839C}" presName="compNode" presStyleCnt="0"/>
      <dgm:spPr/>
    </dgm:pt>
    <dgm:pt modelId="{AAF52289-B1D5-4E4D-B8D4-ACC6AFB99698}" type="pres">
      <dgm:prSet presAssocID="{646EC315-52B8-4839-91C1-098E392C839C}" presName="iconBgRect" presStyleLbl="bgShp" presStyleIdx="3" presStyleCnt="4"/>
      <dgm:spPr>
        <a:prstGeom prst="round2DiagRect">
          <a:avLst>
            <a:gd name="adj1" fmla="val 29727"/>
            <a:gd name="adj2" fmla="val 0"/>
          </a:avLst>
        </a:prstGeom>
      </dgm:spPr>
    </dgm:pt>
    <dgm:pt modelId="{8BF7BBB0-47BF-4A8B-BDA8-C6B8B2C6CBC3}" type="pres">
      <dgm:prSet presAssocID="{646EC315-52B8-4839-91C1-098E392C839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3A66F689-279F-4629-BF3D-4F356A52DED6}" type="pres">
      <dgm:prSet presAssocID="{646EC315-52B8-4839-91C1-098E392C839C}" presName="spaceRect" presStyleCnt="0"/>
      <dgm:spPr/>
    </dgm:pt>
    <dgm:pt modelId="{32097D23-6E49-4870-8805-EE0BFAD17B73}" type="pres">
      <dgm:prSet presAssocID="{646EC315-52B8-4839-91C1-098E392C839C}" presName="textRect" presStyleLbl="revTx" presStyleIdx="3" presStyleCnt="4">
        <dgm:presLayoutVars>
          <dgm:chMax val="1"/>
          <dgm:chPref val="1"/>
        </dgm:presLayoutVars>
      </dgm:prSet>
      <dgm:spPr/>
    </dgm:pt>
  </dgm:ptLst>
  <dgm:cxnLst>
    <dgm:cxn modelId="{9C91B11F-2D2D-4BE6-9B6D-97C2C12AB815}" srcId="{063446CD-6AB9-48A6-8B68-06F77A6BED1C}" destId="{519427A5-22A2-433D-A338-37AEE1BBA559}" srcOrd="1" destOrd="0" parTransId="{416BF727-53C4-4342-9806-B1D4476A1D99}" sibTransId="{40972D10-9A38-429F-AA1C-984AF8CE6D69}"/>
    <dgm:cxn modelId="{C8DC9836-F1B4-4D33-A14A-3D16DBD2D283}" type="presOf" srcId="{063446CD-6AB9-48A6-8B68-06F77A6BED1C}" destId="{2D69E27B-7C32-4C88-972C-508F0D647AF5}" srcOrd="0" destOrd="0" presId="urn:microsoft.com/office/officeart/2018/5/layout/IconLeafLabelList"/>
    <dgm:cxn modelId="{65343F5D-F2CA-416E-846A-D75DDDFB3CB8}" type="presOf" srcId="{519427A5-22A2-433D-A338-37AEE1BBA559}" destId="{1515B8B1-1CDC-4B8F-91C4-4A5809505C87}" srcOrd="0" destOrd="0" presId="urn:microsoft.com/office/officeart/2018/5/layout/IconLeafLabelList"/>
    <dgm:cxn modelId="{8E9DE55F-C512-4D0F-8C2A-AFB1E1AFD4FB}" srcId="{063446CD-6AB9-48A6-8B68-06F77A6BED1C}" destId="{646EC315-52B8-4839-91C1-098E392C839C}" srcOrd="3" destOrd="0" parTransId="{7C1DAA20-BE4F-49BF-8A04-B7B13A3A7126}" sibTransId="{673F7CFE-10D8-4761-A7DA-49D25693C6D7}"/>
    <dgm:cxn modelId="{B85DA864-FDC0-4C0B-A2AB-4CBF39F8BACC}" type="presOf" srcId="{4A53FD1F-B3BE-45F3-A91A-CCBAB0B1B54A}" destId="{F8CB66A6-CD86-4394-A25A-1375F8FAE616}" srcOrd="0" destOrd="0" presId="urn:microsoft.com/office/officeart/2018/5/layout/IconLeafLabelList"/>
    <dgm:cxn modelId="{D3E09EA3-EF41-4CC9-AC07-760843DFE0B8}" type="presOf" srcId="{1425D349-6118-4A06-88A6-7F8A43358A82}" destId="{CE18206E-A001-4CDF-A9EC-6BFAD59EE287}" srcOrd="0" destOrd="0" presId="urn:microsoft.com/office/officeart/2018/5/layout/IconLeafLabelList"/>
    <dgm:cxn modelId="{74FE2CB7-6AD4-46BC-B042-E3451D028363}" srcId="{063446CD-6AB9-48A6-8B68-06F77A6BED1C}" destId="{1425D349-6118-4A06-88A6-7F8A43358A82}" srcOrd="0" destOrd="0" parTransId="{CB0A9132-D928-4521-8CDF-3D4A3601C89E}" sibTransId="{9DA21162-A770-48D7-BC3C-93FDACBCCA8D}"/>
    <dgm:cxn modelId="{B554E9C2-55B1-4666-B95E-E8F406C2A825}" type="presOf" srcId="{646EC315-52B8-4839-91C1-098E392C839C}" destId="{32097D23-6E49-4870-8805-EE0BFAD17B73}" srcOrd="0" destOrd="0" presId="urn:microsoft.com/office/officeart/2018/5/layout/IconLeafLabelList"/>
    <dgm:cxn modelId="{ED259CED-AFBD-47CD-B7AB-DF926D23EC50}" srcId="{063446CD-6AB9-48A6-8B68-06F77A6BED1C}" destId="{4A53FD1F-B3BE-45F3-A91A-CCBAB0B1B54A}" srcOrd="2" destOrd="0" parTransId="{1CBA307D-126D-48D3-BB66-778E4FA4B280}" sibTransId="{02416301-D966-4850-A61E-BF7F2FE27CDB}"/>
    <dgm:cxn modelId="{434AEE38-E42C-41B3-A788-A0EB6D958547}" type="presParOf" srcId="{2D69E27B-7C32-4C88-972C-508F0D647AF5}" destId="{2850123E-8D23-4A4D-8DA9-7A766BDD41CA}" srcOrd="0" destOrd="0" presId="urn:microsoft.com/office/officeart/2018/5/layout/IconLeafLabelList"/>
    <dgm:cxn modelId="{993B51DC-EF26-4D20-A3D7-349A68CE0982}" type="presParOf" srcId="{2850123E-8D23-4A4D-8DA9-7A766BDD41CA}" destId="{8A323E2D-0301-4513-AD9E-C3E047CBAE44}" srcOrd="0" destOrd="0" presId="urn:microsoft.com/office/officeart/2018/5/layout/IconLeafLabelList"/>
    <dgm:cxn modelId="{091E2C89-C68B-4A79-8968-DD88D24E7E07}" type="presParOf" srcId="{2850123E-8D23-4A4D-8DA9-7A766BDD41CA}" destId="{6E9FDA76-BD9B-4A57-A09F-31104640167A}" srcOrd="1" destOrd="0" presId="urn:microsoft.com/office/officeart/2018/5/layout/IconLeafLabelList"/>
    <dgm:cxn modelId="{BF058190-00F9-41A2-9C3C-E0B253BFF61D}" type="presParOf" srcId="{2850123E-8D23-4A4D-8DA9-7A766BDD41CA}" destId="{762EF798-3DBA-48E9-A011-51E52D8751E7}" srcOrd="2" destOrd="0" presId="urn:microsoft.com/office/officeart/2018/5/layout/IconLeafLabelList"/>
    <dgm:cxn modelId="{5D2C842D-6DFD-457D-BC2F-5DD447E9156E}" type="presParOf" srcId="{2850123E-8D23-4A4D-8DA9-7A766BDD41CA}" destId="{CE18206E-A001-4CDF-A9EC-6BFAD59EE287}" srcOrd="3" destOrd="0" presId="urn:microsoft.com/office/officeart/2018/5/layout/IconLeafLabelList"/>
    <dgm:cxn modelId="{768A4169-BFF2-4698-AA62-1F925A40BE01}" type="presParOf" srcId="{2D69E27B-7C32-4C88-972C-508F0D647AF5}" destId="{4A055496-B3AF-4F0B-82CD-E9080838A969}" srcOrd="1" destOrd="0" presId="urn:microsoft.com/office/officeart/2018/5/layout/IconLeafLabelList"/>
    <dgm:cxn modelId="{F106071A-4EF3-462A-9164-4822FCEA495B}" type="presParOf" srcId="{2D69E27B-7C32-4C88-972C-508F0D647AF5}" destId="{58E04AC0-88D3-47B9-A612-7AA6EC1F864F}" srcOrd="2" destOrd="0" presId="urn:microsoft.com/office/officeart/2018/5/layout/IconLeafLabelList"/>
    <dgm:cxn modelId="{53C32400-5DEE-4697-8203-90DC810B5089}" type="presParOf" srcId="{58E04AC0-88D3-47B9-A612-7AA6EC1F864F}" destId="{57AB415A-88F7-481F-8906-295B64FF2E02}" srcOrd="0" destOrd="0" presId="urn:microsoft.com/office/officeart/2018/5/layout/IconLeafLabelList"/>
    <dgm:cxn modelId="{26FF2C87-446D-4BF4-B0BE-AE4D2077A0C5}" type="presParOf" srcId="{58E04AC0-88D3-47B9-A612-7AA6EC1F864F}" destId="{A623ACA5-0CEC-4D1E-9F4B-EDB3A36E10BB}" srcOrd="1" destOrd="0" presId="urn:microsoft.com/office/officeart/2018/5/layout/IconLeafLabelList"/>
    <dgm:cxn modelId="{58944608-5E9E-445E-97F4-9AAF2D26B559}" type="presParOf" srcId="{58E04AC0-88D3-47B9-A612-7AA6EC1F864F}" destId="{CC1658E0-3F86-49FE-B229-9941178BA616}" srcOrd="2" destOrd="0" presId="urn:microsoft.com/office/officeart/2018/5/layout/IconLeafLabelList"/>
    <dgm:cxn modelId="{4D4E3D5C-95A4-4F6E-A8FD-3475C90A4C4C}" type="presParOf" srcId="{58E04AC0-88D3-47B9-A612-7AA6EC1F864F}" destId="{1515B8B1-1CDC-4B8F-91C4-4A5809505C87}" srcOrd="3" destOrd="0" presId="urn:microsoft.com/office/officeart/2018/5/layout/IconLeafLabelList"/>
    <dgm:cxn modelId="{E64A3803-EC03-45ED-89F5-814D688CC18B}" type="presParOf" srcId="{2D69E27B-7C32-4C88-972C-508F0D647AF5}" destId="{330681CE-3FB8-473C-B413-865F2990307E}" srcOrd="3" destOrd="0" presId="urn:microsoft.com/office/officeart/2018/5/layout/IconLeafLabelList"/>
    <dgm:cxn modelId="{5AA1B85D-F723-41A5-BC55-52748B98E7F0}" type="presParOf" srcId="{2D69E27B-7C32-4C88-972C-508F0D647AF5}" destId="{0260C377-5153-4A3D-AB53-4CE7F66CB304}" srcOrd="4" destOrd="0" presId="urn:microsoft.com/office/officeart/2018/5/layout/IconLeafLabelList"/>
    <dgm:cxn modelId="{7EE1ABB8-72EB-412A-8FFA-78B50503FA70}" type="presParOf" srcId="{0260C377-5153-4A3D-AB53-4CE7F66CB304}" destId="{29AE251F-1BFE-4C56-9148-B9E14ADAE4F9}" srcOrd="0" destOrd="0" presId="urn:microsoft.com/office/officeart/2018/5/layout/IconLeafLabelList"/>
    <dgm:cxn modelId="{4739DB72-5356-446D-92F2-4D2337483866}" type="presParOf" srcId="{0260C377-5153-4A3D-AB53-4CE7F66CB304}" destId="{D3C9AD6E-23B2-442C-8C39-1DDCCE962AF1}" srcOrd="1" destOrd="0" presId="urn:microsoft.com/office/officeart/2018/5/layout/IconLeafLabelList"/>
    <dgm:cxn modelId="{8547E2E7-C75A-48FE-BD94-E7A90957E47C}" type="presParOf" srcId="{0260C377-5153-4A3D-AB53-4CE7F66CB304}" destId="{233E0225-1174-4D1E-AAC0-8A19F0E22FAA}" srcOrd="2" destOrd="0" presId="urn:microsoft.com/office/officeart/2018/5/layout/IconLeafLabelList"/>
    <dgm:cxn modelId="{3FD800E9-FE94-4B49-8A30-8906DB91C825}" type="presParOf" srcId="{0260C377-5153-4A3D-AB53-4CE7F66CB304}" destId="{F8CB66A6-CD86-4394-A25A-1375F8FAE616}" srcOrd="3" destOrd="0" presId="urn:microsoft.com/office/officeart/2018/5/layout/IconLeafLabelList"/>
    <dgm:cxn modelId="{C2ACB715-F7D7-427E-8CB3-010780795D43}" type="presParOf" srcId="{2D69E27B-7C32-4C88-972C-508F0D647AF5}" destId="{BD5DEA9F-7ADE-4CB4-8211-45D132BE9FFE}" srcOrd="5" destOrd="0" presId="urn:microsoft.com/office/officeart/2018/5/layout/IconLeafLabelList"/>
    <dgm:cxn modelId="{C63D515C-4B93-4606-875F-B452D63B2529}" type="presParOf" srcId="{2D69E27B-7C32-4C88-972C-508F0D647AF5}" destId="{8AF624C6-9238-4E7A-90F9-E19C2929C942}" srcOrd="6" destOrd="0" presId="urn:microsoft.com/office/officeart/2018/5/layout/IconLeafLabelList"/>
    <dgm:cxn modelId="{D73E82F6-CCA9-428D-BC2E-D0C4894E693B}" type="presParOf" srcId="{8AF624C6-9238-4E7A-90F9-E19C2929C942}" destId="{AAF52289-B1D5-4E4D-B8D4-ACC6AFB99698}" srcOrd="0" destOrd="0" presId="urn:microsoft.com/office/officeart/2018/5/layout/IconLeafLabelList"/>
    <dgm:cxn modelId="{05E66BD6-A0FC-44DD-B65C-47419C6275C3}" type="presParOf" srcId="{8AF624C6-9238-4E7A-90F9-E19C2929C942}" destId="{8BF7BBB0-47BF-4A8B-BDA8-C6B8B2C6CBC3}" srcOrd="1" destOrd="0" presId="urn:microsoft.com/office/officeart/2018/5/layout/IconLeafLabelList"/>
    <dgm:cxn modelId="{E0D44ECB-7F5A-4B6B-9E33-8728D92C1787}" type="presParOf" srcId="{8AF624C6-9238-4E7A-90F9-E19C2929C942}" destId="{3A66F689-279F-4629-BF3D-4F356A52DED6}" srcOrd="2" destOrd="0" presId="urn:microsoft.com/office/officeart/2018/5/layout/IconLeafLabelList"/>
    <dgm:cxn modelId="{DD3D3C3D-49ED-4EB6-9B52-F58A747C42C4}" type="presParOf" srcId="{8AF624C6-9238-4E7A-90F9-E19C2929C942}" destId="{32097D23-6E49-4870-8805-EE0BFAD17B7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21E9C-4120-4252-AD12-F2C9A7B59D07}">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D2D54-A94D-4607-8880-F3A5E2937E60}">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9E806A-6E86-4E2B-AF83-E33F1E87BDD0}">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Bookman Old Style"/>
            </a:rPr>
            <a:t>Instructor</a:t>
          </a:r>
          <a:r>
            <a:rPr lang="en-US" sz="1400" kern="1200" dirty="0">
              <a:latin typeface="Bookman Old Style"/>
            </a:rPr>
            <a:t> – because they supply one of the most important sources of information as to how the instructor (as well as the trainee) is meeting the objectives of the unit of instruction.</a:t>
          </a:r>
        </a:p>
      </dsp:txBody>
      <dsp:txXfrm>
        <a:off x="1834517" y="469890"/>
        <a:ext cx="3148942" cy="1335915"/>
      </dsp:txXfrm>
    </dsp:sp>
    <dsp:sp modelId="{1306358D-AE53-484F-842C-E253E874B569}">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28256-684E-42C0-8B52-CD1C6F1EDADA}">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C49A02-9A4B-4017-9A15-E9F242D871ED}">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Bookman Old Style"/>
            </a:rPr>
            <a:t>Trainee</a:t>
          </a:r>
          <a:r>
            <a:rPr lang="en-US" sz="1400" kern="1200" dirty="0">
              <a:latin typeface="Bookman Old Style"/>
            </a:rPr>
            <a:t> – since what progress the trainee is making assist in the diagnosis of the areas of difficulty, helps distinguish between the relevant and the irrelevant, and can provide incentives towards greater effort.</a:t>
          </a:r>
        </a:p>
      </dsp:txBody>
      <dsp:txXfrm>
        <a:off x="7154322" y="469890"/>
        <a:ext cx="3148942" cy="1335915"/>
      </dsp:txXfrm>
    </dsp:sp>
    <dsp:sp modelId="{A7D92375-9415-4280-B5A0-ACA2EF3A90C8}">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B63AD0-6E3F-4BBF-9E85-9C8A811AA750}">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1EA4EF-1786-45D5-B17A-2210E1C04A4E}">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Bookman Old Style"/>
            </a:rPr>
            <a:t>HR manager</a:t>
          </a:r>
          <a:r>
            <a:rPr lang="en-US" sz="1400" kern="1200" dirty="0">
              <a:latin typeface="Bookman Old Style"/>
            </a:rPr>
            <a:t> – who uses tests to evaluate the capability of the instructor, teaching methods and materials and whether the training activities help in the attainment of the goals and objectives of the business.</a:t>
          </a:r>
        </a:p>
      </dsp:txBody>
      <dsp:txXfrm>
        <a:off x="1834517" y="2545532"/>
        <a:ext cx="3148942" cy="1335915"/>
      </dsp:txXfrm>
    </dsp:sp>
    <dsp:sp modelId="{E4915923-9C2D-4B33-BA88-C355571ECBF5}">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D91271-AFA7-402D-A68E-C9C3462DC3D5}">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B2DEF8-0090-44F7-8185-3ED2C2003FDF}">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rtl="0">
            <a:lnSpc>
              <a:spcPct val="90000"/>
            </a:lnSpc>
            <a:spcBef>
              <a:spcPct val="0"/>
            </a:spcBef>
            <a:spcAft>
              <a:spcPct val="35000"/>
            </a:spcAft>
            <a:buNone/>
          </a:pPr>
          <a:r>
            <a:rPr lang="en-US" sz="1400" b="1" kern="1200" dirty="0">
              <a:latin typeface="Bookman Old Style"/>
            </a:rPr>
            <a:t>Top manager</a:t>
          </a:r>
          <a:r>
            <a:rPr lang="en-US" sz="1400" kern="1200" dirty="0">
              <a:latin typeface="Bookman Old Style"/>
            </a:rPr>
            <a:t> – because of the value test results have in preparing reports on the effectiveness of the entire training and developing operation. </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23E2D-0301-4513-AD9E-C3E047CBAE44}">
      <dsp:nvSpPr>
        <dsp:cNvPr id="0" name=""/>
        <dsp:cNvSpPr/>
      </dsp:nvSpPr>
      <dsp:spPr>
        <a:xfrm>
          <a:off x="1509748" y="23102"/>
          <a:ext cx="1533047" cy="153304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9FDA76-BD9B-4A57-A09F-31104640167A}">
      <dsp:nvSpPr>
        <dsp:cNvPr id="0" name=""/>
        <dsp:cNvSpPr/>
      </dsp:nvSpPr>
      <dsp:spPr>
        <a:xfrm>
          <a:off x="1836463" y="349817"/>
          <a:ext cx="879617" cy="879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18206E-A001-4CDF-A9EC-6BFAD59EE287}">
      <dsp:nvSpPr>
        <dsp:cNvPr id="0" name=""/>
        <dsp:cNvSpPr/>
      </dsp:nvSpPr>
      <dsp:spPr>
        <a:xfrm>
          <a:off x="1019675" y="2033657"/>
          <a:ext cx="2513193"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90000"/>
            </a:lnSpc>
            <a:spcBef>
              <a:spcPct val="0"/>
            </a:spcBef>
            <a:spcAft>
              <a:spcPct val="35000"/>
            </a:spcAft>
            <a:buNone/>
            <a:defRPr cap="all"/>
          </a:pPr>
          <a:r>
            <a:rPr lang="en-US" sz="1100" i="1" kern="1200" dirty="0">
              <a:latin typeface="Bookman Old Style"/>
            </a:rPr>
            <a:t>reaction of trainees</a:t>
          </a:r>
          <a:r>
            <a:rPr lang="en-US" sz="1100" kern="1200" dirty="0">
              <a:latin typeface="Bookman Old Style"/>
            </a:rPr>
            <a:t> –  whether the participants liked or disliked the program;</a:t>
          </a:r>
        </a:p>
      </dsp:txBody>
      <dsp:txXfrm>
        <a:off x="1019675" y="2033657"/>
        <a:ext cx="2513193" cy="855000"/>
      </dsp:txXfrm>
    </dsp:sp>
    <dsp:sp modelId="{57AB415A-88F7-481F-8906-295B64FF2E02}">
      <dsp:nvSpPr>
        <dsp:cNvPr id="0" name=""/>
        <dsp:cNvSpPr/>
      </dsp:nvSpPr>
      <dsp:spPr>
        <a:xfrm>
          <a:off x="4462750" y="23102"/>
          <a:ext cx="1533047" cy="153304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23ACA5-0CEC-4D1E-9F4B-EDB3A36E10BB}">
      <dsp:nvSpPr>
        <dsp:cNvPr id="0" name=""/>
        <dsp:cNvSpPr/>
      </dsp:nvSpPr>
      <dsp:spPr>
        <a:xfrm>
          <a:off x="4789465" y="349817"/>
          <a:ext cx="879617" cy="879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5B8B1-1CDC-4B8F-91C4-4A5809505C87}">
      <dsp:nvSpPr>
        <dsp:cNvPr id="0" name=""/>
        <dsp:cNvSpPr/>
      </dsp:nvSpPr>
      <dsp:spPr>
        <a:xfrm>
          <a:off x="3972677" y="2033657"/>
          <a:ext cx="2513193"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i="1" kern="1200" dirty="0">
              <a:latin typeface="Bookman Old Style"/>
            </a:rPr>
            <a:t>learning</a:t>
          </a:r>
          <a:r>
            <a:rPr lang="en-US" sz="1100" kern="1200" dirty="0">
              <a:latin typeface="Bookman Old Style"/>
            </a:rPr>
            <a:t> – whether the concepts, ideas and principles of the training were intellectually assimilated by the participants;</a:t>
          </a:r>
        </a:p>
      </dsp:txBody>
      <dsp:txXfrm>
        <a:off x="3972677" y="2033657"/>
        <a:ext cx="2513193" cy="855000"/>
      </dsp:txXfrm>
    </dsp:sp>
    <dsp:sp modelId="{29AE251F-1BFE-4C56-9148-B9E14ADAE4F9}">
      <dsp:nvSpPr>
        <dsp:cNvPr id="0" name=""/>
        <dsp:cNvSpPr/>
      </dsp:nvSpPr>
      <dsp:spPr>
        <a:xfrm>
          <a:off x="1509748" y="3516955"/>
          <a:ext cx="1533047" cy="153304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C9AD6E-23B2-442C-8C39-1DDCCE962AF1}">
      <dsp:nvSpPr>
        <dsp:cNvPr id="0" name=""/>
        <dsp:cNvSpPr/>
      </dsp:nvSpPr>
      <dsp:spPr>
        <a:xfrm>
          <a:off x="1836463" y="3843670"/>
          <a:ext cx="879617" cy="879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CB66A6-CD86-4394-A25A-1375F8FAE616}">
      <dsp:nvSpPr>
        <dsp:cNvPr id="0" name=""/>
        <dsp:cNvSpPr/>
      </dsp:nvSpPr>
      <dsp:spPr>
        <a:xfrm>
          <a:off x="1019675" y="5527510"/>
          <a:ext cx="2513193"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i="1" kern="1200" dirty="0">
              <a:latin typeface="Bookman Old Style"/>
            </a:rPr>
            <a:t>behavioral changes</a:t>
          </a:r>
          <a:r>
            <a:rPr lang="en-US" sz="1100" kern="1200" dirty="0">
              <a:latin typeface="Bookman Old Style"/>
            </a:rPr>
            <a:t> – whether the training caused people to alter their behavior on the job;</a:t>
          </a:r>
        </a:p>
      </dsp:txBody>
      <dsp:txXfrm>
        <a:off x="1019675" y="5527510"/>
        <a:ext cx="2513193" cy="855000"/>
      </dsp:txXfrm>
    </dsp:sp>
    <dsp:sp modelId="{AAF52289-B1D5-4E4D-B8D4-ACC6AFB99698}">
      <dsp:nvSpPr>
        <dsp:cNvPr id="0" name=""/>
        <dsp:cNvSpPr/>
      </dsp:nvSpPr>
      <dsp:spPr>
        <a:xfrm>
          <a:off x="4462750" y="3516955"/>
          <a:ext cx="1533047" cy="1533047"/>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F7BBB0-47BF-4A8B-BDA8-C6B8B2C6CBC3}">
      <dsp:nvSpPr>
        <dsp:cNvPr id="0" name=""/>
        <dsp:cNvSpPr/>
      </dsp:nvSpPr>
      <dsp:spPr>
        <a:xfrm>
          <a:off x="4789465" y="3843670"/>
          <a:ext cx="879617" cy="8796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097D23-6E49-4870-8805-EE0BFAD17B73}">
      <dsp:nvSpPr>
        <dsp:cNvPr id="0" name=""/>
        <dsp:cNvSpPr/>
      </dsp:nvSpPr>
      <dsp:spPr>
        <a:xfrm>
          <a:off x="3972677" y="5527510"/>
          <a:ext cx="2513193"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i="1" kern="1200" dirty="0">
              <a:latin typeface="Bookman Old Style"/>
            </a:rPr>
            <a:t>impact on organizational effectiveness</a:t>
          </a:r>
          <a:r>
            <a:rPr lang="en-US" sz="1100" kern="1200" dirty="0">
              <a:latin typeface="Bookman Old Style"/>
            </a:rPr>
            <a:t> – whether the modified behavior caused positive results, such as an increased output, improved quality and lower costs.</a:t>
          </a:r>
        </a:p>
      </dsp:txBody>
      <dsp:txXfrm>
        <a:off x="3972677" y="5527510"/>
        <a:ext cx="2513193" cy="855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6101EE-04AE-5241-BF63-BBF282FC537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4A669EB-AC04-5745-974D-E995E851DD60}"/>
              </a:ext>
            </a:extLst>
          </p:cNvPr>
          <p:cNvSpPr>
            <a:spLocks noGrp="1"/>
          </p:cNvSpPr>
          <p:nvPr>
            <p:ph type="ctrTitle"/>
          </p:nvPr>
        </p:nvSpPr>
        <p:spPr>
          <a:xfrm>
            <a:off x="5402283" y="1834882"/>
            <a:ext cx="6416634" cy="2387600"/>
          </a:xfrm>
        </p:spPr>
        <p:txBody>
          <a:bodyPr anchor="b"/>
          <a:lstStyle>
            <a:lvl1pPr algn="r">
              <a:defRPr sz="6000"/>
            </a:lvl1pPr>
          </a:lstStyle>
          <a:p>
            <a:r>
              <a:rPr lang="en-GB" dirty="0"/>
              <a:t>Click to edit Master title style</a:t>
            </a:r>
            <a:endParaRPr lang="en-UA" dirty="0"/>
          </a:p>
        </p:txBody>
      </p:sp>
      <p:sp>
        <p:nvSpPr>
          <p:cNvPr id="3" name="Subtitle 2">
            <a:extLst>
              <a:ext uri="{FF2B5EF4-FFF2-40B4-BE49-F238E27FC236}">
                <a16:creationId xmlns:a16="http://schemas.microsoft.com/office/drawing/2014/main" id="{8C400CE2-5184-1449-AC90-8CDFD81D5162}"/>
              </a:ext>
            </a:extLst>
          </p:cNvPr>
          <p:cNvSpPr>
            <a:spLocks noGrp="1"/>
          </p:cNvSpPr>
          <p:nvPr>
            <p:ph type="subTitle" idx="1"/>
          </p:nvPr>
        </p:nvSpPr>
        <p:spPr>
          <a:xfrm>
            <a:off x="5402283" y="4314557"/>
            <a:ext cx="6416634"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A"/>
          </a:p>
        </p:txBody>
      </p:sp>
      <p:sp>
        <p:nvSpPr>
          <p:cNvPr id="4" name="Date Placeholder 3">
            <a:extLst>
              <a:ext uri="{FF2B5EF4-FFF2-40B4-BE49-F238E27FC236}">
                <a16:creationId xmlns:a16="http://schemas.microsoft.com/office/drawing/2014/main" id="{A3A6D869-D68E-0B47-97E6-7FB7B0FFAF33}"/>
              </a:ext>
            </a:extLst>
          </p:cNvPr>
          <p:cNvSpPr>
            <a:spLocks noGrp="1"/>
          </p:cNvSpPr>
          <p:nvPr>
            <p:ph type="dt" sz="half" idx="10"/>
          </p:nvPr>
        </p:nvSpPr>
        <p:spPr/>
        <p:txBody>
          <a:bodyPr/>
          <a:lstStyle/>
          <a:p>
            <a:fld id="{DB5CEC4B-BD21-1C40-AFCF-93D23AA246F6}" type="datetimeFigureOut">
              <a:rPr lang="en-UA" smtClean="0"/>
              <a:t>03/21/2023</a:t>
            </a:fld>
            <a:endParaRPr lang="en-UA"/>
          </a:p>
        </p:txBody>
      </p:sp>
      <p:sp>
        <p:nvSpPr>
          <p:cNvPr id="5" name="Footer Placeholder 4">
            <a:extLst>
              <a:ext uri="{FF2B5EF4-FFF2-40B4-BE49-F238E27FC236}">
                <a16:creationId xmlns:a16="http://schemas.microsoft.com/office/drawing/2014/main" id="{819617DE-DF77-7547-8182-C427E8FFEB34}"/>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1F8AB347-CB86-5048-8FBE-767FB1C09A8A}"/>
              </a:ext>
            </a:extLst>
          </p:cNvPr>
          <p:cNvSpPr>
            <a:spLocks noGrp="1"/>
          </p:cNvSpPr>
          <p:nvPr>
            <p:ph type="sldNum" sz="quarter" idx="12"/>
          </p:nvPr>
        </p:nvSpPr>
        <p:spPr/>
        <p:txBody>
          <a:bodyPr/>
          <a:lstStyle/>
          <a:p>
            <a:fld id="{FA775DBE-1C24-CC40-B487-04947854EB04}" type="slidenum">
              <a:rPr lang="en-UA" smtClean="0"/>
              <a:t>‹#›</a:t>
            </a:fld>
            <a:endParaRPr lang="en-UA"/>
          </a:p>
        </p:txBody>
      </p:sp>
    </p:spTree>
    <p:extLst>
      <p:ext uri="{BB962C8B-B14F-4D97-AF65-F5344CB8AC3E}">
        <p14:creationId xmlns:p14="http://schemas.microsoft.com/office/powerpoint/2010/main" val="1509406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1F94-E1F7-1F49-B9AE-21C2016CBAC5}"/>
              </a:ext>
            </a:extLst>
          </p:cNvPr>
          <p:cNvSpPr>
            <a:spLocks noGrp="1"/>
          </p:cNvSpPr>
          <p:nvPr>
            <p:ph type="title"/>
          </p:nvPr>
        </p:nvSpPr>
        <p:spPr/>
        <p:txBody>
          <a:bodyPr/>
          <a:lstStyle/>
          <a:p>
            <a:r>
              <a:rPr lang="en-GB"/>
              <a:t>Click to edit Master title style</a:t>
            </a:r>
            <a:endParaRPr lang="en-UA"/>
          </a:p>
        </p:txBody>
      </p:sp>
      <p:sp>
        <p:nvSpPr>
          <p:cNvPr id="3" name="Vertical Text Placeholder 2">
            <a:extLst>
              <a:ext uri="{FF2B5EF4-FFF2-40B4-BE49-F238E27FC236}">
                <a16:creationId xmlns:a16="http://schemas.microsoft.com/office/drawing/2014/main" id="{90D192BC-DDD4-BD4E-8194-8A688CA58E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9D6D5336-B4CB-0447-BC89-74EB1ACF7C00}"/>
              </a:ext>
            </a:extLst>
          </p:cNvPr>
          <p:cNvSpPr>
            <a:spLocks noGrp="1"/>
          </p:cNvSpPr>
          <p:nvPr>
            <p:ph type="dt" sz="half" idx="10"/>
          </p:nvPr>
        </p:nvSpPr>
        <p:spPr/>
        <p:txBody>
          <a:bodyPr/>
          <a:lstStyle/>
          <a:p>
            <a:fld id="{DB5CEC4B-BD21-1C40-AFCF-93D23AA246F6}" type="datetimeFigureOut">
              <a:rPr lang="en-UA" smtClean="0"/>
              <a:t>03/21/2023</a:t>
            </a:fld>
            <a:endParaRPr lang="en-UA"/>
          </a:p>
        </p:txBody>
      </p:sp>
      <p:sp>
        <p:nvSpPr>
          <p:cNvPr id="5" name="Footer Placeholder 4">
            <a:extLst>
              <a:ext uri="{FF2B5EF4-FFF2-40B4-BE49-F238E27FC236}">
                <a16:creationId xmlns:a16="http://schemas.microsoft.com/office/drawing/2014/main" id="{68499900-7873-6848-9EDA-F33D1AAC340C}"/>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0C63E276-414D-9143-A611-63DAFABA6FC2}"/>
              </a:ext>
            </a:extLst>
          </p:cNvPr>
          <p:cNvSpPr>
            <a:spLocks noGrp="1"/>
          </p:cNvSpPr>
          <p:nvPr>
            <p:ph type="sldNum" sz="quarter" idx="12"/>
          </p:nvPr>
        </p:nvSpPr>
        <p:spPr/>
        <p:txBody>
          <a:bodyPr/>
          <a:lstStyle/>
          <a:p>
            <a:fld id="{FA775DBE-1C24-CC40-B487-04947854EB04}" type="slidenum">
              <a:rPr lang="en-UA" smtClean="0"/>
              <a:t>‹#›</a:t>
            </a:fld>
            <a:endParaRPr lang="en-UA"/>
          </a:p>
        </p:txBody>
      </p:sp>
    </p:spTree>
    <p:extLst>
      <p:ext uri="{BB962C8B-B14F-4D97-AF65-F5344CB8AC3E}">
        <p14:creationId xmlns:p14="http://schemas.microsoft.com/office/powerpoint/2010/main" val="113732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EE6DC2-82BA-5943-81A5-228DCA09276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A"/>
          </a:p>
        </p:txBody>
      </p:sp>
      <p:sp>
        <p:nvSpPr>
          <p:cNvPr id="3" name="Vertical Text Placeholder 2">
            <a:extLst>
              <a:ext uri="{FF2B5EF4-FFF2-40B4-BE49-F238E27FC236}">
                <a16:creationId xmlns:a16="http://schemas.microsoft.com/office/drawing/2014/main" id="{815B8BBC-A719-5342-9EC0-5B9017D6E2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37CF9BE8-5788-AE4B-AAE6-9B552C2DDD0F}"/>
              </a:ext>
            </a:extLst>
          </p:cNvPr>
          <p:cNvSpPr>
            <a:spLocks noGrp="1"/>
          </p:cNvSpPr>
          <p:nvPr>
            <p:ph type="dt" sz="half" idx="10"/>
          </p:nvPr>
        </p:nvSpPr>
        <p:spPr/>
        <p:txBody>
          <a:bodyPr/>
          <a:lstStyle/>
          <a:p>
            <a:fld id="{DB5CEC4B-BD21-1C40-AFCF-93D23AA246F6}" type="datetimeFigureOut">
              <a:rPr lang="en-UA" smtClean="0"/>
              <a:t>03/21/2023</a:t>
            </a:fld>
            <a:endParaRPr lang="en-UA"/>
          </a:p>
        </p:txBody>
      </p:sp>
      <p:sp>
        <p:nvSpPr>
          <p:cNvPr id="5" name="Footer Placeholder 4">
            <a:extLst>
              <a:ext uri="{FF2B5EF4-FFF2-40B4-BE49-F238E27FC236}">
                <a16:creationId xmlns:a16="http://schemas.microsoft.com/office/drawing/2014/main" id="{4569FB33-2229-8244-B015-417158886C99}"/>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64F19A22-C583-0448-9A20-316738850337}"/>
              </a:ext>
            </a:extLst>
          </p:cNvPr>
          <p:cNvSpPr>
            <a:spLocks noGrp="1"/>
          </p:cNvSpPr>
          <p:nvPr>
            <p:ph type="sldNum" sz="quarter" idx="12"/>
          </p:nvPr>
        </p:nvSpPr>
        <p:spPr/>
        <p:txBody>
          <a:bodyPr/>
          <a:lstStyle/>
          <a:p>
            <a:fld id="{FA775DBE-1C24-CC40-B487-04947854EB04}" type="slidenum">
              <a:rPr lang="en-UA" smtClean="0"/>
              <a:t>‹#›</a:t>
            </a:fld>
            <a:endParaRPr lang="en-UA"/>
          </a:p>
        </p:txBody>
      </p:sp>
    </p:spTree>
    <p:extLst>
      <p:ext uri="{BB962C8B-B14F-4D97-AF65-F5344CB8AC3E}">
        <p14:creationId xmlns:p14="http://schemas.microsoft.com/office/powerpoint/2010/main" val="271275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8FD5-72B7-224A-A82E-5D649CCD98F1}"/>
              </a:ext>
            </a:extLst>
          </p:cNvPr>
          <p:cNvSpPr>
            <a:spLocks noGrp="1"/>
          </p:cNvSpPr>
          <p:nvPr>
            <p:ph type="title"/>
          </p:nvPr>
        </p:nvSpPr>
        <p:spPr/>
        <p:txBody>
          <a:bodyPr/>
          <a:lstStyle/>
          <a:p>
            <a:r>
              <a:rPr lang="en-GB"/>
              <a:t>Click to edit Master title style</a:t>
            </a:r>
            <a:endParaRPr lang="en-UA"/>
          </a:p>
        </p:txBody>
      </p:sp>
      <p:sp>
        <p:nvSpPr>
          <p:cNvPr id="3" name="Content Placeholder 2">
            <a:extLst>
              <a:ext uri="{FF2B5EF4-FFF2-40B4-BE49-F238E27FC236}">
                <a16:creationId xmlns:a16="http://schemas.microsoft.com/office/drawing/2014/main" id="{D07E62C8-9D88-524B-8ED9-AB78FDF2A5B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4621FBC3-AFBC-C441-B561-B8432E641560}"/>
              </a:ext>
            </a:extLst>
          </p:cNvPr>
          <p:cNvSpPr>
            <a:spLocks noGrp="1"/>
          </p:cNvSpPr>
          <p:nvPr>
            <p:ph type="dt" sz="half" idx="10"/>
          </p:nvPr>
        </p:nvSpPr>
        <p:spPr/>
        <p:txBody>
          <a:bodyPr/>
          <a:lstStyle/>
          <a:p>
            <a:fld id="{DB5CEC4B-BD21-1C40-AFCF-93D23AA246F6}" type="datetimeFigureOut">
              <a:rPr lang="en-UA" smtClean="0"/>
              <a:t>03/21/2023</a:t>
            </a:fld>
            <a:endParaRPr lang="en-UA"/>
          </a:p>
        </p:txBody>
      </p:sp>
      <p:sp>
        <p:nvSpPr>
          <p:cNvPr id="5" name="Footer Placeholder 4">
            <a:extLst>
              <a:ext uri="{FF2B5EF4-FFF2-40B4-BE49-F238E27FC236}">
                <a16:creationId xmlns:a16="http://schemas.microsoft.com/office/drawing/2014/main" id="{3814B79E-CC63-B847-85C6-102F5A3C3DB8}"/>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BC33C944-7D38-8D4F-9247-C5EDCA674B4C}"/>
              </a:ext>
            </a:extLst>
          </p:cNvPr>
          <p:cNvSpPr>
            <a:spLocks noGrp="1"/>
          </p:cNvSpPr>
          <p:nvPr>
            <p:ph type="sldNum" sz="quarter" idx="12"/>
          </p:nvPr>
        </p:nvSpPr>
        <p:spPr/>
        <p:txBody>
          <a:bodyPr/>
          <a:lstStyle/>
          <a:p>
            <a:fld id="{FA775DBE-1C24-CC40-B487-04947854EB04}" type="slidenum">
              <a:rPr lang="en-UA" smtClean="0"/>
              <a:t>‹#›</a:t>
            </a:fld>
            <a:endParaRPr lang="en-UA"/>
          </a:p>
        </p:txBody>
      </p:sp>
    </p:spTree>
    <p:extLst>
      <p:ext uri="{BB962C8B-B14F-4D97-AF65-F5344CB8AC3E}">
        <p14:creationId xmlns:p14="http://schemas.microsoft.com/office/powerpoint/2010/main" val="314229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BFF98-6595-6F45-BEB4-6EB4E2D833C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A"/>
          </a:p>
        </p:txBody>
      </p:sp>
      <p:sp>
        <p:nvSpPr>
          <p:cNvPr id="3" name="Text Placeholder 2">
            <a:extLst>
              <a:ext uri="{FF2B5EF4-FFF2-40B4-BE49-F238E27FC236}">
                <a16:creationId xmlns:a16="http://schemas.microsoft.com/office/drawing/2014/main" id="{05ED27A2-1EC4-7144-8035-90AEA6E508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A564C3B-EAE0-264C-B61E-EBB6A9974E46}"/>
              </a:ext>
            </a:extLst>
          </p:cNvPr>
          <p:cNvSpPr>
            <a:spLocks noGrp="1"/>
          </p:cNvSpPr>
          <p:nvPr>
            <p:ph type="dt" sz="half" idx="10"/>
          </p:nvPr>
        </p:nvSpPr>
        <p:spPr/>
        <p:txBody>
          <a:bodyPr/>
          <a:lstStyle/>
          <a:p>
            <a:fld id="{DB5CEC4B-BD21-1C40-AFCF-93D23AA246F6}" type="datetimeFigureOut">
              <a:rPr lang="en-UA" smtClean="0"/>
              <a:t>03/21/2023</a:t>
            </a:fld>
            <a:endParaRPr lang="en-UA"/>
          </a:p>
        </p:txBody>
      </p:sp>
      <p:sp>
        <p:nvSpPr>
          <p:cNvPr id="5" name="Footer Placeholder 4">
            <a:extLst>
              <a:ext uri="{FF2B5EF4-FFF2-40B4-BE49-F238E27FC236}">
                <a16:creationId xmlns:a16="http://schemas.microsoft.com/office/drawing/2014/main" id="{BB7A4711-AF0C-3140-A22F-85A4FF8B99DC}"/>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7F45FFD8-3CB8-0C4F-8AE1-AA7FDAE591D2}"/>
              </a:ext>
            </a:extLst>
          </p:cNvPr>
          <p:cNvSpPr>
            <a:spLocks noGrp="1"/>
          </p:cNvSpPr>
          <p:nvPr>
            <p:ph type="sldNum" sz="quarter" idx="12"/>
          </p:nvPr>
        </p:nvSpPr>
        <p:spPr/>
        <p:txBody>
          <a:bodyPr/>
          <a:lstStyle/>
          <a:p>
            <a:fld id="{FA775DBE-1C24-CC40-B487-04947854EB04}" type="slidenum">
              <a:rPr lang="en-UA" smtClean="0"/>
              <a:t>‹#›</a:t>
            </a:fld>
            <a:endParaRPr lang="en-UA"/>
          </a:p>
        </p:txBody>
      </p:sp>
    </p:spTree>
    <p:extLst>
      <p:ext uri="{BB962C8B-B14F-4D97-AF65-F5344CB8AC3E}">
        <p14:creationId xmlns:p14="http://schemas.microsoft.com/office/powerpoint/2010/main" val="3016994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40FB-3675-9348-85D1-53714FB42D48}"/>
              </a:ext>
            </a:extLst>
          </p:cNvPr>
          <p:cNvSpPr>
            <a:spLocks noGrp="1"/>
          </p:cNvSpPr>
          <p:nvPr>
            <p:ph type="title"/>
          </p:nvPr>
        </p:nvSpPr>
        <p:spPr/>
        <p:txBody>
          <a:bodyPr/>
          <a:lstStyle/>
          <a:p>
            <a:r>
              <a:rPr lang="en-GB"/>
              <a:t>Click to edit Master title style</a:t>
            </a:r>
            <a:endParaRPr lang="en-UA"/>
          </a:p>
        </p:txBody>
      </p:sp>
      <p:sp>
        <p:nvSpPr>
          <p:cNvPr id="3" name="Content Placeholder 2">
            <a:extLst>
              <a:ext uri="{FF2B5EF4-FFF2-40B4-BE49-F238E27FC236}">
                <a16:creationId xmlns:a16="http://schemas.microsoft.com/office/drawing/2014/main" id="{4C63B93D-4B2F-F74D-8D64-A9C82E335D9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Content Placeholder 3">
            <a:extLst>
              <a:ext uri="{FF2B5EF4-FFF2-40B4-BE49-F238E27FC236}">
                <a16:creationId xmlns:a16="http://schemas.microsoft.com/office/drawing/2014/main" id="{603C8EE7-CAFB-DF42-AE94-E9418EC316E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5" name="Date Placeholder 4">
            <a:extLst>
              <a:ext uri="{FF2B5EF4-FFF2-40B4-BE49-F238E27FC236}">
                <a16:creationId xmlns:a16="http://schemas.microsoft.com/office/drawing/2014/main" id="{F739E176-B02B-494A-A0EA-107BC1993C11}"/>
              </a:ext>
            </a:extLst>
          </p:cNvPr>
          <p:cNvSpPr>
            <a:spLocks noGrp="1"/>
          </p:cNvSpPr>
          <p:nvPr>
            <p:ph type="dt" sz="half" idx="10"/>
          </p:nvPr>
        </p:nvSpPr>
        <p:spPr/>
        <p:txBody>
          <a:bodyPr/>
          <a:lstStyle/>
          <a:p>
            <a:fld id="{DB5CEC4B-BD21-1C40-AFCF-93D23AA246F6}" type="datetimeFigureOut">
              <a:rPr lang="en-UA" smtClean="0"/>
              <a:t>03/21/2023</a:t>
            </a:fld>
            <a:endParaRPr lang="en-UA"/>
          </a:p>
        </p:txBody>
      </p:sp>
      <p:sp>
        <p:nvSpPr>
          <p:cNvPr id="6" name="Footer Placeholder 5">
            <a:extLst>
              <a:ext uri="{FF2B5EF4-FFF2-40B4-BE49-F238E27FC236}">
                <a16:creationId xmlns:a16="http://schemas.microsoft.com/office/drawing/2014/main" id="{E7DEF689-2ADB-CD45-A4A8-6ED09BE4E686}"/>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6C705A60-F6C9-CC45-A8AB-5A4CFC9A4EE1}"/>
              </a:ext>
            </a:extLst>
          </p:cNvPr>
          <p:cNvSpPr>
            <a:spLocks noGrp="1"/>
          </p:cNvSpPr>
          <p:nvPr>
            <p:ph type="sldNum" sz="quarter" idx="12"/>
          </p:nvPr>
        </p:nvSpPr>
        <p:spPr/>
        <p:txBody>
          <a:bodyPr/>
          <a:lstStyle/>
          <a:p>
            <a:fld id="{FA775DBE-1C24-CC40-B487-04947854EB04}" type="slidenum">
              <a:rPr lang="en-UA" smtClean="0"/>
              <a:t>‹#›</a:t>
            </a:fld>
            <a:endParaRPr lang="en-UA"/>
          </a:p>
        </p:txBody>
      </p:sp>
    </p:spTree>
    <p:extLst>
      <p:ext uri="{BB962C8B-B14F-4D97-AF65-F5344CB8AC3E}">
        <p14:creationId xmlns:p14="http://schemas.microsoft.com/office/powerpoint/2010/main" val="2358864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EC1A8-3FCD-3146-BF91-E67025F01656}"/>
              </a:ext>
            </a:extLst>
          </p:cNvPr>
          <p:cNvSpPr>
            <a:spLocks noGrp="1"/>
          </p:cNvSpPr>
          <p:nvPr>
            <p:ph type="title"/>
          </p:nvPr>
        </p:nvSpPr>
        <p:spPr>
          <a:xfrm>
            <a:off x="839788" y="365125"/>
            <a:ext cx="10515600" cy="1325563"/>
          </a:xfrm>
        </p:spPr>
        <p:txBody>
          <a:bodyPr/>
          <a:lstStyle/>
          <a:p>
            <a:r>
              <a:rPr lang="en-GB"/>
              <a:t>Click to edit Master title style</a:t>
            </a:r>
            <a:endParaRPr lang="en-UA"/>
          </a:p>
        </p:txBody>
      </p:sp>
      <p:sp>
        <p:nvSpPr>
          <p:cNvPr id="3" name="Text Placeholder 2">
            <a:extLst>
              <a:ext uri="{FF2B5EF4-FFF2-40B4-BE49-F238E27FC236}">
                <a16:creationId xmlns:a16="http://schemas.microsoft.com/office/drawing/2014/main" id="{9EAE7A8D-57E4-7444-816E-48C874134E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EDB6D8C-D7C7-2345-A9A3-DF96C1F6DBB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5" name="Text Placeholder 4">
            <a:extLst>
              <a:ext uri="{FF2B5EF4-FFF2-40B4-BE49-F238E27FC236}">
                <a16:creationId xmlns:a16="http://schemas.microsoft.com/office/drawing/2014/main" id="{A2205C92-8508-1F4E-8AF4-C140037F8A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E7AAEE-B185-0440-95F5-8C5448D6307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7" name="Date Placeholder 6">
            <a:extLst>
              <a:ext uri="{FF2B5EF4-FFF2-40B4-BE49-F238E27FC236}">
                <a16:creationId xmlns:a16="http://schemas.microsoft.com/office/drawing/2014/main" id="{2A6A9505-6C6A-EB4C-931A-9538E57022FD}"/>
              </a:ext>
            </a:extLst>
          </p:cNvPr>
          <p:cNvSpPr>
            <a:spLocks noGrp="1"/>
          </p:cNvSpPr>
          <p:nvPr>
            <p:ph type="dt" sz="half" idx="10"/>
          </p:nvPr>
        </p:nvSpPr>
        <p:spPr/>
        <p:txBody>
          <a:bodyPr/>
          <a:lstStyle/>
          <a:p>
            <a:fld id="{DB5CEC4B-BD21-1C40-AFCF-93D23AA246F6}" type="datetimeFigureOut">
              <a:rPr lang="en-UA" smtClean="0"/>
              <a:t>03/21/2023</a:t>
            </a:fld>
            <a:endParaRPr lang="en-UA"/>
          </a:p>
        </p:txBody>
      </p:sp>
      <p:sp>
        <p:nvSpPr>
          <p:cNvPr id="8" name="Footer Placeholder 7">
            <a:extLst>
              <a:ext uri="{FF2B5EF4-FFF2-40B4-BE49-F238E27FC236}">
                <a16:creationId xmlns:a16="http://schemas.microsoft.com/office/drawing/2014/main" id="{FD75816D-3B43-0349-B6B3-BDB17981FAE9}"/>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5F4D6482-4D79-304A-A369-02473B639F16}"/>
              </a:ext>
            </a:extLst>
          </p:cNvPr>
          <p:cNvSpPr>
            <a:spLocks noGrp="1"/>
          </p:cNvSpPr>
          <p:nvPr>
            <p:ph type="sldNum" sz="quarter" idx="12"/>
          </p:nvPr>
        </p:nvSpPr>
        <p:spPr/>
        <p:txBody>
          <a:bodyPr/>
          <a:lstStyle/>
          <a:p>
            <a:fld id="{FA775DBE-1C24-CC40-B487-04947854EB04}" type="slidenum">
              <a:rPr lang="en-UA" smtClean="0"/>
              <a:t>‹#›</a:t>
            </a:fld>
            <a:endParaRPr lang="en-UA"/>
          </a:p>
        </p:txBody>
      </p:sp>
    </p:spTree>
    <p:extLst>
      <p:ext uri="{BB962C8B-B14F-4D97-AF65-F5344CB8AC3E}">
        <p14:creationId xmlns:p14="http://schemas.microsoft.com/office/powerpoint/2010/main" val="415923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F699-FB4A-9B46-BEDC-DF1A56DAF0A3}"/>
              </a:ext>
            </a:extLst>
          </p:cNvPr>
          <p:cNvSpPr>
            <a:spLocks noGrp="1"/>
          </p:cNvSpPr>
          <p:nvPr>
            <p:ph type="title"/>
          </p:nvPr>
        </p:nvSpPr>
        <p:spPr/>
        <p:txBody>
          <a:bodyPr/>
          <a:lstStyle/>
          <a:p>
            <a:r>
              <a:rPr lang="en-GB"/>
              <a:t>Click to edit Master title style</a:t>
            </a:r>
            <a:endParaRPr lang="en-UA"/>
          </a:p>
        </p:txBody>
      </p:sp>
      <p:sp>
        <p:nvSpPr>
          <p:cNvPr id="3" name="Date Placeholder 2">
            <a:extLst>
              <a:ext uri="{FF2B5EF4-FFF2-40B4-BE49-F238E27FC236}">
                <a16:creationId xmlns:a16="http://schemas.microsoft.com/office/drawing/2014/main" id="{9FA56C92-91E3-1D40-8710-CEB2141B0737}"/>
              </a:ext>
            </a:extLst>
          </p:cNvPr>
          <p:cNvSpPr>
            <a:spLocks noGrp="1"/>
          </p:cNvSpPr>
          <p:nvPr>
            <p:ph type="dt" sz="half" idx="10"/>
          </p:nvPr>
        </p:nvSpPr>
        <p:spPr/>
        <p:txBody>
          <a:bodyPr/>
          <a:lstStyle/>
          <a:p>
            <a:fld id="{DB5CEC4B-BD21-1C40-AFCF-93D23AA246F6}" type="datetimeFigureOut">
              <a:rPr lang="en-UA" smtClean="0"/>
              <a:t>03/21/2023</a:t>
            </a:fld>
            <a:endParaRPr lang="en-UA"/>
          </a:p>
        </p:txBody>
      </p:sp>
      <p:sp>
        <p:nvSpPr>
          <p:cNvPr id="4" name="Footer Placeholder 3">
            <a:extLst>
              <a:ext uri="{FF2B5EF4-FFF2-40B4-BE49-F238E27FC236}">
                <a16:creationId xmlns:a16="http://schemas.microsoft.com/office/drawing/2014/main" id="{0E13DC90-978F-B84C-B61C-CBE6D3C93FE8}"/>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61CF6C4C-21DF-414F-8C77-F2D475B2C66C}"/>
              </a:ext>
            </a:extLst>
          </p:cNvPr>
          <p:cNvSpPr>
            <a:spLocks noGrp="1"/>
          </p:cNvSpPr>
          <p:nvPr>
            <p:ph type="sldNum" sz="quarter" idx="12"/>
          </p:nvPr>
        </p:nvSpPr>
        <p:spPr/>
        <p:txBody>
          <a:bodyPr/>
          <a:lstStyle/>
          <a:p>
            <a:fld id="{FA775DBE-1C24-CC40-B487-04947854EB04}" type="slidenum">
              <a:rPr lang="en-UA" smtClean="0"/>
              <a:t>‹#›</a:t>
            </a:fld>
            <a:endParaRPr lang="en-UA"/>
          </a:p>
        </p:txBody>
      </p:sp>
    </p:spTree>
    <p:extLst>
      <p:ext uri="{BB962C8B-B14F-4D97-AF65-F5344CB8AC3E}">
        <p14:creationId xmlns:p14="http://schemas.microsoft.com/office/powerpoint/2010/main" val="3108593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72D722-2EAD-3E42-89C3-F4B5DD0C213A}"/>
              </a:ext>
            </a:extLst>
          </p:cNvPr>
          <p:cNvSpPr>
            <a:spLocks noGrp="1"/>
          </p:cNvSpPr>
          <p:nvPr>
            <p:ph type="dt" sz="half" idx="10"/>
          </p:nvPr>
        </p:nvSpPr>
        <p:spPr/>
        <p:txBody>
          <a:bodyPr/>
          <a:lstStyle/>
          <a:p>
            <a:fld id="{DB5CEC4B-BD21-1C40-AFCF-93D23AA246F6}" type="datetimeFigureOut">
              <a:rPr lang="en-UA" smtClean="0"/>
              <a:t>03/21/2023</a:t>
            </a:fld>
            <a:endParaRPr lang="en-UA"/>
          </a:p>
        </p:txBody>
      </p:sp>
      <p:sp>
        <p:nvSpPr>
          <p:cNvPr id="3" name="Footer Placeholder 2">
            <a:extLst>
              <a:ext uri="{FF2B5EF4-FFF2-40B4-BE49-F238E27FC236}">
                <a16:creationId xmlns:a16="http://schemas.microsoft.com/office/drawing/2014/main" id="{9D4BA27D-9527-C24C-9535-5031FAEF4816}"/>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A916658C-33F9-7842-B007-80337DD52542}"/>
              </a:ext>
            </a:extLst>
          </p:cNvPr>
          <p:cNvSpPr>
            <a:spLocks noGrp="1"/>
          </p:cNvSpPr>
          <p:nvPr>
            <p:ph type="sldNum" sz="quarter" idx="12"/>
          </p:nvPr>
        </p:nvSpPr>
        <p:spPr/>
        <p:txBody>
          <a:bodyPr/>
          <a:lstStyle/>
          <a:p>
            <a:fld id="{FA775DBE-1C24-CC40-B487-04947854EB04}" type="slidenum">
              <a:rPr lang="en-UA" smtClean="0"/>
              <a:t>‹#›</a:t>
            </a:fld>
            <a:endParaRPr lang="en-UA"/>
          </a:p>
        </p:txBody>
      </p:sp>
    </p:spTree>
    <p:extLst>
      <p:ext uri="{BB962C8B-B14F-4D97-AF65-F5344CB8AC3E}">
        <p14:creationId xmlns:p14="http://schemas.microsoft.com/office/powerpoint/2010/main" val="468864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71DE6-2B5A-8146-A79B-7DC5DC9624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A"/>
          </a:p>
        </p:txBody>
      </p:sp>
      <p:sp>
        <p:nvSpPr>
          <p:cNvPr id="3" name="Content Placeholder 2">
            <a:extLst>
              <a:ext uri="{FF2B5EF4-FFF2-40B4-BE49-F238E27FC236}">
                <a16:creationId xmlns:a16="http://schemas.microsoft.com/office/drawing/2014/main" id="{F4FC749C-B84C-B640-99CB-D6899447DB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Text Placeholder 3">
            <a:extLst>
              <a:ext uri="{FF2B5EF4-FFF2-40B4-BE49-F238E27FC236}">
                <a16:creationId xmlns:a16="http://schemas.microsoft.com/office/drawing/2014/main" id="{ADF36D47-653C-B840-A6CB-157C388827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3DCF047-8B6D-C744-AC8B-2C0B97C4702E}"/>
              </a:ext>
            </a:extLst>
          </p:cNvPr>
          <p:cNvSpPr>
            <a:spLocks noGrp="1"/>
          </p:cNvSpPr>
          <p:nvPr>
            <p:ph type="dt" sz="half" idx="10"/>
          </p:nvPr>
        </p:nvSpPr>
        <p:spPr/>
        <p:txBody>
          <a:bodyPr/>
          <a:lstStyle/>
          <a:p>
            <a:fld id="{DB5CEC4B-BD21-1C40-AFCF-93D23AA246F6}" type="datetimeFigureOut">
              <a:rPr lang="en-UA" smtClean="0"/>
              <a:t>03/21/2023</a:t>
            </a:fld>
            <a:endParaRPr lang="en-UA"/>
          </a:p>
        </p:txBody>
      </p:sp>
      <p:sp>
        <p:nvSpPr>
          <p:cNvPr id="6" name="Footer Placeholder 5">
            <a:extLst>
              <a:ext uri="{FF2B5EF4-FFF2-40B4-BE49-F238E27FC236}">
                <a16:creationId xmlns:a16="http://schemas.microsoft.com/office/drawing/2014/main" id="{49726CA3-B188-054A-BDF4-E278BCF6BAF2}"/>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27281633-CEE5-2C46-8F98-2848A08B3420}"/>
              </a:ext>
            </a:extLst>
          </p:cNvPr>
          <p:cNvSpPr>
            <a:spLocks noGrp="1"/>
          </p:cNvSpPr>
          <p:nvPr>
            <p:ph type="sldNum" sz="quarter" idx="12"/>
          </p:nvPr>
        </p:nvSpPr>
        <p:spPr/>
        <p:txBody>
          <a:bodyPr/>
          <a:lstStyle/>
          <a:p>
            <a:fld id="{FA775DBE-1C24-CC40-B487-04947854EB04}" type="slidenum">
              <a:rPr lang="en-UA" smtClean="0"/>
              <a:t>‹#›</a:t>
            </a:fld>
            <a:endParaRPr lang="en-UA"/>
          </a:p>
        </p:txBody>
      </p:sp>
    </p:spTree>
    <p:extLst>
      <p:ext uri="{BB962C8B-B14F-4D97-AF65-F5344CB8AC3E}">
        <p14:creationId xmlns:p14="http://schemas.microsoft.com/office/powerpoint/2010/main" val="1023813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9E9D5-335E-8942-923B-EE33DC9B1E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A"/>
          </a:p>
        </p:txBody>
      </p:sp>
      <p:sp>
        <p:nvSpPr>
          <p:cNvPr id="3" name="Picture Placeholder 2">
            <a:extLst>
              <a:ext uri="{FF2B5EF4-FFF2-40B4-BE49-F238E27FC236}">
                <a16:creationId xmlns:a16="http://schemas.microsoft.com/office/drawing/2014/main" id="{49FBC098-F9D8-834A-8806-6505FECA70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DC0C792F-6270-C249-A54E-A47E1793A2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138A92-DA2B-2C4F-B4BB-1EB2FEB24B92}"/>
              </a:ext>
            </a:extLst>
          </p:cNvPr>
          <p:cNvSpPr>
            <a:spLocks noGrp="1"/>
          </p:cNvSpPr>
          <p:nvPr>
            <p:ph type="dt" sz="half" idx="10"/>
          </p:nvPr>
        </p:nvSpPr>
        <p:spPr/>
        <p:txBody>
          <a:bodyPr/>
          <a:lstStyle/>
          <a:p>
            <a:fld id="{DB5CEC4B-BD21-1C40-AFCF-93D23AA246F6}" type="datetimeFigureOut">
              <a:rPr lang="en-UA" smtClean="0"/>
              <a:t>03/21/2023</a:t>
            </a:fld>
            <a:endParaRPr lang="en-UA"/>
          </a:p>
        </p:txBody>
      </p:sp>
      <p:sp>
        <p:nvSpPr>
          <p:cNvPr id="6" name="Footer Placeholder 5">
            <a:extLst>
              <a:ext uri="{FF2B5EF4-FFF2-40B4-BE49-F238E27FC236}">
                <a16:creationId xmlns:a16="http://schemas.microsoft.com/office/drawing/2014/main" id="{699D0418-EC80-6845-B291-ACF55A0C401B}"/>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802A9F37-A391-FC4F-9F96-0D8BBA947234}"/>
              </a:ext>
            </a:extLst>
          </p:cNvPr>
          <p:cNvSpPr>
            <a:spLocks noGrp="1"/>
          </p:cNvSpPr>
          <p:nvPr>
            <p:ph type="sldNum" sz="quarter" idx="12"/>
          </p:nvPr>
        </p:nvSpPr>
        <p:spPr/>
        <p:txBody>
          <a:bodyPr/>
          <a:lstStyle/>
          <a:p>
            <a:fld id="{FA775DBE-1C24-CC40-B487-04947854EB04}" type="slidenum">
              <a:rPr lang="en-UA" smtClean="0"/>
              <a:t>‹#›</a:t>
            </a:fld>
            <a:endParaRPr lang="en-UA"/>
          </a:p>
        </p:txBody>
      </p:sp>
    </p:spTree>
    <p:extLst>
      <p:ext uri="{BB962C8B-B14F-4D97-AF65-F5344CB8AC3E}">
        <p14:creationId xmlns:p14="http://schemas.microsoft.com/office/powerpoint/2010/main" val="3716995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D47EC5-422E-C448-83B6-7775D5B137F7}"/>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C8592A26-C1D1-BC45-87D8-2514C2AA4F7C}"/>
              </a:ext>
            </a:extLst>
          </p:cNvPr>
          <p:cNvSpPr>
            <a:spLocks noGrp="1"/>
          </p:cNvSpPr>
          <p:nvPr>
            <p:ph type="title"/>
          </p:nvPr>
        </p:nvSpPr>
        <p:spPr>
          <a:xfrm>
            <a:off x="838200" y="365125"/>
            <a:ext cx="10515600" cy="779463"/>
          </a:xfrm>
          <a:prstGeom prst="rect">
            <a:avLst/>
          </a:prstGeom>
        </p:spPr>
        <p:txBody>
          <a:bodyPr vert="horz" lIns="91440" tIns="45720" rIns="91440" bIns="45720" rtlCol="0" anchor="ctr">
            <a:normAutofit/>
          </a:bodyPr>
          <a:lstStyle/>
          <a:p>
            <a:r>
              <a:rPr lang="en-GB" dirty="0"/>
              <a:t>Click to edit Master title style</a:t>
            </a:r>
            <a:endParaRPr lang="en-UA" dirty="0"/>
          </a:p>
        </p:txBody>
      </p:sp>
      <p:sp>
        <p:nvSpPr>
          <p:cNvPr id="3" name="Text Placeholder 2">
            <a:extLst>
              <a:ext uri="{FF2B5EF4-FFF2-40B4-BE49-F238E27FC236}">
                <a16:creationId xmlns:a16="http://schemas.microsoft.com/office/drawing/2014/main" id="{6C9BA7B4-7B6B-DE47-B441-17D538CBF9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31AA20CB-4075-DA44-A4EC-311591D18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CEC4B-BD21-1C40-AFCF-93D23AA246F6}" type="datetimeFigureOut">
              <a:rPr lang="en-UA" smtClean="0"/>
              <a:t>03/21/2023</a:t>
            </a:fld>
            <a:endParaRPr lang="en-UA"/>
          </a:p>
        </p:txBody>
      </p:sp>
      <p:sp>
        <p:nvSpPr>
          <p:cNvPr id="5" name="Footer Placeholder 4">
            <a:extLst>
              <a:ext uri="{FF2B5EF4-FFF2-40B4-BE49-F238E27FC236}">
                <a16:creationId xmlns:a16="http://schemas.microsoft.com/office/drawing/2014/main" id="{12F97BBB-6D31-AD42-AC28-DF90472755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A"/>
          </a:p>
        </p:txBody>
      </p:sp>
      <p:sp>
        <p:nvSpPr>
          <p:cNvPr id="6" name="Slide Number Placeholder 5">
            <a:extLst>
              <a:ext uri="{FF2B5EF4-FFF2-40B4-BE49-F238E27FC236}">
                <a16:creationId xmlns:a16="http://schemas.microsoft.com/office/drawing/2014/main" id="{B5274124-78DD-DF4B-A800-843C18399C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775DBE-1C24-CC40-B487-04947854EB04}" type="slidenum">
              <a:rPr lang="en-UA" smtClean="0"/>
              <a:t>‹#›</a:t>
            </a:fld>
            <a:endParaRPr lang="en-UA"/>
          </a:p>
        </p:txBody>
      </p:sp>
    </p:spTree>
    <p:extLst>
      <p:ext uri="{BB962C8B-B14F-4D97-AF65-F5344CB8AC3E}">
        <p14:creationId xmlns:p14="http://schemas.microsoft.com/office/powerpoint/2010/main" val="3025148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E282-DE4D-B04F-A7DC-EA8DE6105C86}"/>
              </a:ext>
            </a:extLst>
          </p:cNvPr>
          <p:cNvSpPr>
            <a:spLocks noGrp="1"/>
          </p:cNvSpPr>
          <p:nvPr>
            <p:ph type="ctrTitle"/>
          </p:nvPr>
        </p:nvSpPr>
        <p:spPr/>
        <p:txBody>
          <a:bodyPr>
            <a:noAutofit/>
          </a:bodyPr>
          <a:lstStyle/>
          <a:p>
            <a:r>
              <a:rPr lang="en-US" sz="5400" b="1" i="0" u="none" strike="noStrike" dirty="0">
                <a:solidFill>
                  <a:srgbClr val="000000"/>
                </a:solidFill>
                <a:effectLst/>
                <a:latin typeface="Bookman Old Style" panose="02050604050505020204" pitchFamily="18" charset="0"/>
              </a:rPr>
              <a:t>TOPIC 5:</a:t>
            </a:r>
            <a:r>
              <a:rPr lang="en-US" sz="5400" b="1" i="0" dirty="0">
                <a:solidFill>
                  <a:srgbClr val="000000"/>
                </a:solidFill>
                <a:effectLst/>
                <a:latin typeface="Bookman Old Style" panose="02050604050505020204" pitchFamily="18" charset="0"/>
              </a:rPr>
              <a:t>​</a:t>
            </a:r>
            <a:br>
              <a:rPr lang="en-US" sz="5400" b="1" i="0" dirty="0">
                <a:solidFill>
                  <a:srgbClr val="000000"/>
                </a:solidFill>
                <a:effectLst/>
                <a:latin typeface="Bookman Old Style" panose="02050604050505020204" pitchFamily="18" charset="0"/>
              </a:rPr>
            </a:br>
            <a:r>
              <a:rPr lang="en-US" sz="5400" b="1" i="0" dirty="0">
                <a:solidFill>
                  <a:srgbClr val="000000"/>
                </a:solidFill>
                <a:effectLst/>
                <a:latin typeface="Bookman Old Style" panose="02050604050505020204" pitchFamily="18" charset="0"/>
              </a:rPr>
              <a:t>​</a:t>
            </a:r>
            <a:br>
              <a:rPr lang="en-US" sz="5400" b="1" i="0" dirty="0">
                <a:solidFill>
                  <a:srgbClr val="000000"/>
                </a:solidFill>
                <a:effectLst/>
                <a:latin typeface="Bookman Old Style" panose="02050604050505020204" pitchFamily="18" charset="0"/>
              </a:rPr>
            </a:br>
            <a:r>
              <a:rPr lang="en-US" sz="5400" b="1" i="0" u="none" strike="noStrike" dirty="0">
                <a:solidFill>
                  <a:srgbClr val="000000"/>
                </a:solidFill>
                <a:effectLst/>
                <a:latin typeface="Bookman Old Style" panose="02050604050505020204" pitchFamily="18" charset="0"/>
              </a:rPr>
              <a:t>TRAINING AND DEVELOPMENT</a:t>
            </a:r>
            <a:r>
              <a:rPr lang="en-US" sz="5400" b="1" i="0" dirty="0">
                <a:solidFill>
                  <a:srgbClr val="000000"/>
                </a:solidFill>
                <a:effectLst/>
                <a:latin typeface="Bookman Old Style" panose="02050604050505020204" pitchFamily="18" charset="0"/>
              </a:rPr>
              <a:t>​</a:t>
            </a:r>
            <a:endParaRPr lang="en-UA" sz="5400" b="1" dirty="0">
              <a:latin typeface="Bookman Old Style" panose="02050604050505020204" pitchFamily="18" charset="0"/>
              <a:cs typeface="Arial" panose="020B0604020202020204" pitchFamily="34" charset="0"/>
            </a:endParaRPr>
          </a:p>
        </p:txBody>
      </p:sp>
    </p:spTree>
    <p:extLst>
      <p:ext uri="{BB962C8B-B14F-4D97-AF65-F5344CB8AC3E}">
        <p14:creationId xmlns:p14="http://schemas.microsoft.com/office/powerpoint/2010/main" val="2373189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текст, векторная графика&#10;&#10;Автоматически созданное описание">
            <a:extLst>
              <a:ext uri="{FF2B5EF4-FFF2-40B4-BE49-F238E27FC236}">
                <a16:creationId xmlns:a16="http://schemas.microsoft.com/office/drawing/2014/main" id="{AE33433E-80D0-0664-7AE2-4B56A923A8DF}"/>
              </a:ext>
            </a:extLst>
          </p:cNvPr>
          <p:cNvPicPr>
            <a:picLocks noChangeAspect="1"/>
          </p:cNvPicPr>
          <p:nvPr/>
        </p:nvPicPr>
        <p:blipFill rotWithShape="1">
          <a:blip r:embed="rId2"/>
          <a:srcRect l="29134" r="12262" b="9090"/>
          <a:stretch/>
        </p:blipFill>
        <p:spPr>
          <a:xfrm>
            <a:off x="-2" y="10"/>
            <a:ext cx="8668512" cy="6857990"/>
          </a:xfrm>
          <a:prstGeom prst="rect">
            <a:avLst/>
          </a:prstGeom>
        </p:spPr>
      </p:pic>
      <p:sp>
        <p:nvSpPr>
          <p:cNvPr id="10" name="Rectangle 9">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B0A10F17-85E6-59E6-0FA8-FC31D3D7B535}"/>
              </a:ext>
            </a:extLst>
          </p:cNvPr>
          <p:cNvSpPr>
            <a:spLocks noGrp="1"/>
          </p:cNvSpPr>
          <p:nvPr>
            <p:ph type="title"/>
          </p:nvPr>
        </p:nvSpPr>
        <p:spPr>
          <a:xfrm>
            <a:off x="7848600" y="1122363"/>
            <a:ext cx="4023360" cy="3204134"/>
          </a:xfrm>
        </p:spPr>
        <p:txBody>
          <a:bodyPr vert="horz" lIns="91440" tIns="45720" rIns="91440" bIns="45720" rtlCol="0" anchor="b">
            <a:normAutofit fontScale="90000"/>
          </a:bodyPr>
          <a:lstStyle/>
          <a:p>
            <a:r>
              <a:rPr lang="en-US" sz="3000" b="1" dirty="0">
                <a:latin typeface="Bookman Old Style"/>
              </a:rPr>
              <a:t>INTERPERSONAL SKILLS TRAINING - </a:t>
            </a:r>
            <a:r>
              <a:rPr lang="en-US" sz="3000" dirty="0">
                <a:latin typeface="Bookman Old Style"/>
              </a:rPr>
              <a:t>training on how to maintain positive relationships, communicate better, resolve conflicts and build trust.</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84373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6A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диаграмма&#10;&#10;Автоматически созданное описание">
            <a:extLst>
              <a:ext uri="{FF2B5EF4-FFF2-40B4-BE49-F238E27FC236}">
                <a16:creationId xmlns:a16="http://schemas.microsoft.com/office/drawing/2014/main" id="{F32CB950-C4EF-8262-6FAA-1D24804AA1A4}"/>
              </a:ext>
            </a:extLst>
          </p:cNvPr>
          <p:cNvPicPr>
            <a:picLocks noChangeAspect="1"/>
          </p:cNvPicPr>
          <p:nvPr/>
        </p:nvPicPr>
        <p:blipFill>
          <a:blip r:embed="rId2"/>
          <a:stretch>
            <a:fillRect/>
          </a:stretch>
        </p:blipFill>
        <p:spPr>
          <a:xfrm>
            <a:off x="6421035" y="807942"/>
            <a:ext cx="5129784" cy="5242115"/>
          </a:xfrm>
          <a:prstGeom prst="rect">
            <a:avLst/>
          </a:prstGeom>
        </p:spPr>
      </p:pic>
      <p:sp>
        <p:nvSpPr>
          <p:cNvPr id="17" name="Rectangle 1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диаграмма&#10;&#10;Автоматически созданное описание">
            <a:extLst>
              <a:ext uri="{FF2B5EF4-FFF2-40B4-BE49-F238E27FC236}">
                <a16:creationId xmlns:a16="http://schemas.microsoft.com/office/drawing/2014/main" id="{8F87AAFB-5253-E423-4D19-90A0A7380862}"/>
              </a:ext>
            </a:extLst>
          </p:cNvPr>
          <p:cNvPicPr>
            <a:picLocks noChangeAspect="1"/>
          </p:cNvPicPr>
          <p:nvPr/>
        </p:nvPicPr>
        <p:blipFill>
          <a:blip r:embed="rId3"/>
          <a:stretch>
            <a:fillRect/>
          </a:stretch>
        </p:blipFill>
        <p:spPr>
          <a:xfrm>
            <a:off x="641180" y="1716935"/>
            <a:ext cx="5129784" cy="3424130"/>
          </a:xfrm>
          <a:prstGeom prst="rect">
            <a:avLst/>
          </a:prstGeom>
        </p:spPr>
      </p:pic>
    </p:spTree>
    <p:extLst>
      <p:ext uri="{BB962C8B-B14F-4D97-AF65-F5344CB8AC3E}">
        <p14:creationId xmlns:p14="http://schemas.microsoft.com/office/powerpoint/2010/main" val="195229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текст, электроника, клавиатура&#10;&#10;Автоматически созданное описание">
            <a:extLst>
              <a:ext uri="{FF2B5EF4-FFF2-40B4-BE49-F238E27FC236}">
                <a16:creationId xmlns:a16="http://schemas.microsoft.com/office/drawing/2014/main" id="{40DAFC8E-3D39-A840-6202-400C707E1CC2}"/>
              </a:ext>
            </a:extLst>
          </p:cNvPr>
          <p:cNvPicPr>
            <a:picLocks noChangeAspect="1"/>
          </p:cNvPicPr>
          <p:nvPr/>
        </p:nvPicPr>
        <p:blipFill rotWithShape="1">
          <a:blip r:embed="rId2"/>
          <a:srcRect l="36321" r="7431"/>
          <a:stretch/>
        </p:blipFill>
        <p:spPr>
          <a:xfrm>
            <a:off x="-2" y="10"/>
            <a:ext cx="8668512" cy="6857990"/>
          </a:xfrm>
          <a:prstGeom prst="rect">
            <a:avLst/>
          </a:prstGeom>
        </p:spPr>
      </p:pic>
      <p:sp>
        <p:nvSpPr>
          <p:cNvPr id="10" name="Rectangle 9">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60C383A0-086A-39C0-0450-8679DC571880}"/>
              </a:ext>
            </a:extLst>
          </p:cNvPr>
          <p:cNvSpPr>
            <a:spLocks noGrp="1"/>
          </p:cNvSpPr>
          <p:nvPr>
            <p:ph type="title"/>
          </p:nvPr>
        </p:nvSpPr>
        <p:spPr>
          <a:xfrm>
            <a:off x="7848600" y="1122363"/>
            <a:ext cx="4023360" cy="3204134"/>
          </a:xfrm>
        </p:spPr>
        <p:txBody>
          <a:bodyPr vert="horz" lIns="91440" tIns="45720" rIns="91440" bIns="45720" rtlCol="0" anchor="b">
            <a:normAutofit fontScale="90000"/>
          </a:bodyPr>
          <a:lstStyle/>
          <a:p>
            <a:r>
              <a:rPr lang="en-US" sz="3000" b="1" dirty="0">
                <a:latin typeface="Bookman Old Style"/>
              </a:rPr>
              <a:t>TECHNOLOGY TRAINING - </a:t>
            </a:r>
            <a:r>
              <a:rPr lang="en-US" sz="3000" dirty="0">
                <a:latin typeface="Bookman Old Style"/>
              </a:rPr>
              <a:t>training on computer software and hardware offered to specific crew members depending on their position. </a:t>
            </a:r>
          </a:p>
          <a:p>
            <a:endParaRPr lang="en-US" sz="3000" dirty="0">
              <a:latin typeface="Bookman Old Style"/>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77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диаграмма&#10;&#10;Автоматически созданное описание">
            <a:extLst>
              <a:ext uri="{FF2B5EF4-FFF2-40B4-BE49-F238E27FC236}">
                <a16:creationId xmlns:a16="http://schemas.microsoft.com/office/drawing/2014/main" id="{868A3649-AFA7-A614-D49D-D497B9D94AD4}"/>
              </a:ext>
            </a:extLst>
          </p:cNvPr>
          <p:cNvPicPr>
            <a:picLocks noChangeAspect="1"/>
          </p:cNvPicPr>
          <p:nvPr/>
        </p:nvPicPr>
        <p:blipFill rotWithShape="1">
          <a:blip r:embed="rId2"/>
          <a:srcRect l="13818" t="6901" b="2190"/>
          <a:stretch/>
        </p:blipFill>
        <p:spPr>
          <a:xfrm>
            <a:off x="-2" y="10"/>
            <a:ext cx="8668512" cy="6857990"/>
          </a:xfrm>
          <a:prstGeom prst="rect">
            <a:avLst/>
          </a:prstGeom>
        </p:spPr>
      </p:pic>
      <p:sp>
        <p:nvSpPr>
          <p:cNvPr id="10" name="Rectangle 9">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E04B3252-C6B4-6BE4-F0E8-0D997BC38AA6}"/>
              </a:ext>
            </a:extLst>
          </p:cNvPr>
          <p:cNvSpPr>
            <a:spLocks noGrp="1"/>
          </p:cNvSpPr>
          <p:nvPr>
            <p:ph type="title"/>
          </p:nvPr>
        </p:nvSpPr>
        <p:spPr>
          <a:xfrm>
            <a:off x="7848600" y="1122363"/>
            <a:ext cx="4023360" cy="3204134"/>
          </a:xfrm>
        </p:spPr>
        <p:txBody>
          <a:bodyPr vert="horz" lIns="91440" tIns="45720" rIns="91440" bIns="45720" rtlCol="0" anchor="b">
            <a:normAutofit fontScale="90000"/>
          </a:bodyPr>
          <a:lstStyle/>
          <a:p>
            <a:r>
              <a:rPr lang="en-US" sz="3000" b="1" dirty="0">
                <a:latin typeface="Bookman Old Style"/>
              </a:rPr>
              <a:t>PROBLEM-SOLVING TRAINING - </a:t>
            </a:r>
            <a:r>
              <a:rPr lang="en-US" sz="3000" dirty="0">
                <a:latin typeface="Bookman Old Style"/>
              </a:rPr>
              <a:t>training on how to analyze problems and make decisions and is mandatory for all crew members. </a:t>
            </a:r>
          </a:p>
          <a:p>
            <a:endParaRPr lang="en-US" sz="3000" dirty="0">
              <a:latin typeface="Bookman Old Style"/>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476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ECBFF328-8E17-EDE8-0276-9941242E0C74}"/>
              </a:ext>
            </a:extLst>
          </p:cNvPr>
          <p:cNvSpPr>
            <a:spLocks noGrp="1"/>
          </p:cNvSpPr>
          <p:nvPr>
            <p:ph type="title"/>
          </p:nvPr>
        </p:nvSpPr>
        <p:spPr>
          <a:xfrm>
            <a:off x="2555631" y="1441938"/>
            <a:ext cx="7080738" cy="3974124"/>
          </a:xfrm>
        </p:spPr>
        <p:txBody>
          <a:bodyPr>
            <a:normAutofit/>
          </a:bodyPr>
          <a:lstStyle/>
          <a:p>
            <a:pPr algn="ctr"/>
            <a:r>
              <a:rPr lang="en-US" dirty="0">
                <a:solidFill>
                  <a:srgbClr val="000000"/>
                </a:solidFill>
                <a:latin typeface="Bookman Old Style"/>
                <a:ea typeface="+mj-lt"/>
                <a:cs typeface="+mj-lt"/>
              </a:rPr>
              <a:t>The following points are to be ensured for the success of a training program:</a:t>
            </a:r>
            <a:endParaRPr lang="en-US" dirty="0">
              <a:latin typeface="Bookman Old Style"/>
              <a:ea typeface="+mj-lt"/>
              <a:cs typeface="+mj-lt"/>
            </a:endParaRPr>
          </a:p>
          <a:p>
            <a:endParaRPr lang="ru-RU">
              <a:ea typeface="+mj-lt"/>
              <a:cs typeface="+mj-lt"/>
            </a:endParaRPr>
          </a:p>
        </p:txBody>
      </p:sp>
    </p:spTree>
    <p:extLst>
      <p:ext uri="{BB962C8B-B14F-4D97-AF65-F5344CB8AC3E}">
        <p14:creationId xmlns:p14="http://schemas.microsoft.com/office/powerpoint/2010/main" val="192322968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8AF06CD-C976-3A44-E057-94D3A10E1214}"/>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b="1" dirty="0">
                <a:latin typeface="Bookman Old Style"/>
              </a:rPr>
              <a:t>The trainer</a:t>
            </a:r>
            <a:endParaRPr lang="en-US" sz="4000" dirty="0">
              <a:latin typeface="Bookman Old Style"/>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F001B3-855B-3699-6B61-D77B0FA595AA}"/>
              </a:ext>
            </a:extLst>
          </p:cNvPr>
          <p:cNvSpPr txBox="1"/>
          <p:nvPr/>
        </p:nvSpPr>
        <p:spPr>
          <a:xfrm>
            <a:off x="590719" y="2330505"/>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a:lnSpc>
                <a:spcPct val="90000"/>
              </a:lnSpc>
              <a:spcAft>
                <a:spcPts val="600"/>
              </a:spcAft>
            </a:pPr>
            <a:r>
              <a:rPr lang="en-US" sz="2000" dirty="0">
                <a:latin typeface="Bookman Old Style"/>
              </a:rPr>
              <a:t>The choice of faculty is critical to the success of any training program. The HR coordinator must ensure that the selected trainer has the necessary general, technical and specialized knowledge of the subject, that his experience and skills are reflected in handling the training sessions, adapting his training style, generating interest in the subject being dealt with and that he/she possesses the personality characteristics and attitudes such as openness to new ideas, observation power, a questioning mind and willingness to experiment.</a:t>
            </a:r>
            <a:endParaRPr lang="ru-RU">
              <a:latin typeface="Bookman Old Style"/>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графическая вставка&#10;&#10;Автоматически созданное описание">
            <a:extLst>
              <a:ext uri="{FF2B5EF4-FFF2-40B4-BE49-F238E27FC236}">
                <a16:creationId xmlns:a16="http://schemas.microsoft.com/office/drawing/2014/main" id="{A0AB573E-ACCC-EB88-5312-6B3AB7AC98D9}"/>
              </a:ext>
            </a:extLst>
          </p:cNvPr>
          <p:cNvPicPr>
            <a:picLocks noChangeAspect="1"/>
          </p:cNvPicPr>
          <p:nvPr/>
        </p:nvPicPr>
        <p:blipFill rotWithShape="1">
          <a:blip r:embed="rId2"/>
          <a:srcRect t="1249" b="1813"/>
          <a:stretch/>
        </p:blipFill>
        <p:spPr>
          <a:xfrm>
            <a:off x="5977788" y="799352"/>
            <a:ext cx="5425410" cy="5259296"/>
          </a:xfrm>
          <a:prstGeom prst="rect">
            <a:avLst/>
          </a:prstGeom>
        </p:spPr>
      </p:pic>
    </p:spTree>
    <p:extLst>
      <p:ext uri="{BB962C8B-B14F-4D97-AF65-F5344CB8AC3E}">
        <p14:creationId xmlns:p14="http://schemas.microsoft.com/office/powerpoint/2010/main" val="3190001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F75CBC6-37D6-1D17-0F39-D108BDED417B}"/>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b="1" dirty="0">
                <a:latin typeface="Bookman Old Style"/>
              </a:rPr>
              <a:t>The trainees</a:t>
            </a:r>
            <a:endParaRPr lang="en-US" sz="3400" dirty="0">
              <a:latin typeface="Bookman Old Style"/>
            </a:endParaRPr>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7DCCF1CB-2356-0B47-ED3C-54969BB0FB27}"/>
              </a:ext>
            </a:extLst>
          </p:cNvPr>
          <p:cNvSpPr txBox="1"/>
          <p:nvPr/>
        </p:nvSpPr>
        <p:spPr>
          <a:xfrm>
            <a:off x="411479" y="2688336"/>
            <a:ext cx="4498848" cy="35844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dirty="0">
                <a:latin typeface="Bookman Old Style"/>
              </a:rPr>
              <a:t>It should be ensured that the trainees have the necessary background, experience, intellectual and physical capabilities, diagnostic and application skills and personality characteristics required. </a:t>
            </a:r>
            <a:endParaRPr lang="ru-RU">
              <a:latin typeface="Bookman Old Style"/>
            </a:endParaRPr>
          </a:p>
        </p:txBody>
      </p:sp>
      <p:pic>
        <p:nvPicPr>
          <p:cNvPr id="4" name="Рисунок 4" descr="Изображение выглядит как текст, векторная графика&#10;&#10;Автоматически созданное описание">
            <a:extLst>
              <a:ext uri="{FF2B5EF4-FFF2-40B4-BE49-F238E27FC236}">
                <a16:creationId xmlns:a16="http://schemas.microsoft.com/office/drawing/2014/main" id="{A5A4207E-66FC-79E0-7E95-D76A0F17CCF2}"/>
              </a:ext>
            </a:extLst>
          </p:cNvPr>
          <p:cNvPicPr>
            <a:picLocks noChangeAspect="1"/>
          </p:cNvPicPr>
          <p:nvPr/>
        </p:nvPicPr>
        <p:blipFill rotWithShape="1">
          <a:blip r:embed="rId2"/>
          <a:srcRect l="11605" r="1311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671297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98745F7-C7B2-BCB6-5D87-09F83602B472}"/>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dirty="0">
                <a:latin typeface="Bookman Old Style"/>
              </a:rPr>
              <a:t>The curriculum</a:t>
            </a:r>
            <a:endParaRPr lang="en-US" sz="5400" dirty="0">
              <a:latin typeface="Bookman Old Style"/>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E32411-A69E-EBA0-017C-C8B2B4637C2E}"/>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200" dirty="0">
                <a:latin typeface="Bookman Old Style"/>
              </a:rPr>
              <a:t>The curriculum should be designed for the optimal utilization of resources available towards the achievement of the program objective.</a:t>
            </a:r>
            <a:endParaRPr lang="ru-RU">
              <a:latin typeface="Bookman Old Style"/>
            </a:endParaRP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2EFB52D3-C5F3-D0C0-B3D5-C2B0D85F20A0}"/>
              </a:ext>
            </a:extLst>
          </p:cNvPr>
          <p:cNvPicPr>
            <a:picLocks noChangeAspect="1"/>
          </p:cNvPicPr>
          <p:nvPr/>
        </p:nvPicPr>
        <p:blipFill rotWithShape="1">
          <a:blip r:embed="rId2"/>
          <a:srcRect l="17360" r="74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6880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1CBCA82-DB95-45D7-A790-F68295AAA873}"/>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b="1" dirty="0">
                <a:latin typeface="Bookman Old Style"/>
              </a:rPr>
              <a:t>The training material</a:t>
            </a:r>
            <a:endParaRPr lang="en-US" sz="3400" dirty="0">
              <a:latin typeface="Bookman Old Style"/>
            </a:endParaRPr>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C0A9E81-091C-6C35-F5F4-9464A2D94688}"/>
              </a:ext>
            </a:extLst>
          </p:cNvPr>
          <p:cNvSpPr txBox="1"/>
          <p:nvPr/>
        </p:nvSpPr>
        <p:spPr>
          <a:xfrm>
            <a:off x="411479" y="2688336"/>
            <a:ext cx="4498848" cy="35844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dirty="0">
                <a:latin typeface="Bookman Old Style"/>
              </a:rPr>
              <a:t>Care should be taken to ensure that the relevance and suitability of training material and the media of presentation to the subject under consideration.</a:t>
            </a:r>
            <a:endParaRPr lang="ru-RU">
              <a:latin typeface="Bookman Old Style"/>
            </a:endParaRPr>
          </a:p>
        </p:txBody>
      </p:sp>
      <p:pic>
        <p:nvPicPr>
          <p:cNvPr id="4" name="Рисунок 4" descr="Изображение выглядит как текст, канцтовары&#10;&#10;Автоматически созданное описание">
            <a:extLst>
              <a:ext uri="{FF2B5EF4-FFF2-40B4-BE49-F238E27FC236}">
                <a16:creationId xmlns:a16="http://schemas.microsoft.com/office/drawing/2014/main" id="{4C80F7C5-276F-6564-B48E-B989EA5DD5F0}"/>
              </a:ext>
            </a:extLst>
          </p:cNvPr>
          <p:cNvPicPr>
            <a:picLocks noChangeAspect="1"/>
          </p:cNvPicPr>
          <p:nvPr/>
        </p:nvPicPr>
        <p:blipFill rotWithShape="1">
          <a:blip r:embed="rId2"/>
          <a:srcRect l="32128" r="16177"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716278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AFE2EF2-1B68-CD47-477B-15F94F6F40DB}"/>
              </a:ext>
            </a:extLst>
          </p:cNvPr>
          <p:cNvSpPr>
            <a:spLocks noGrp="1"/>
          </p:cNvSpPr>
          <p:nvPr>
            <p:ph type="title"/>
          </p:nvPr>
        </p:nvSpPr>
        <p:spPr>
          <a:xfrm>
            <a:off x="253714" y="357566"/>
            <a:ext cx="5237925" cy="1956841"/>
          </a:xfrm>
        </p:spPr>
        <p:txBody>
          <a:bodyPr vert="horz" lIns="91440" tIns="45720" rIns="91440" bIns="45720" rtlCol="0" anchor="b">
            <a:normAutofit fontScale="90000"/>
          </a:bodyPr>
          <a:lstStyle/>
          <a:p>
            <a:r>
              <a:rPr lang="en-US" sz="5400" b="1" dirty="0">
                <a:latin typeface="Bookman Old Style"/>
              </a:rPr>
              <a:t>The methods and techniques</a:t>
            </a:r>
            <a:endParaRPr lang="en-US" sz="5400" dirty="0">
              <a:latin typeface="Bookman Old Style"/>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5A56246-A9B7-A56E-170C-75703B6E5452}"/>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200" dirty="0">
                <a:latin typeface="Bookman Old Style"/>
              </a:rPr>
              <a:t>The training methods and techniques should contribute to maintaining interest and high degree of participation, and are capable of including a transfer of knowledge and skills.</a:t>
            </a:r>
            <a:endParaRPr lang="ru-RU">
              <a:latin typeface="Bookman Old Style"/>
            </a:endParaRPr>
          </a:p>
        </p:txBody>
      </p:sp>
      <p:pic>
        <p:nvPicPr>
          <p:cNvPr id="4" name="Рисунок 4" descr="Изображение выглядит как текст, спортивная игра, спорт&#10;&#10;Автоматически созданное описание">
            <a:extLst>
              <a:ext uri="{FF2B5EF4-FFF2-40B4-BE49-F238E27FC236}">
                <a16:creationId xmlns:a16="http://schemas.microsoft.com/office/drawing/2014/main" id="{2BC79EDC-0E7D-14AB-541C-7C276982899A}"/>
              </a:ext>
            </a:extLst>
          </p:cNvPr>
          <p:cNvPicPr>
            <a:picLocks noChangeAspect="1"/>
          </p:cNvPicPr>
          <p:nvPr/>
        </p:nvPicPr>
        <p:blipFill rotWithShape="1">
          <a:blip r:embed="rId2"/>
          <a:srcRect t="11454" r="-1" b="474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62180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Консультації та навчання | БюджетСофт">
            <a:extLst>
              <a:ext uri="{FF2B5EF4-FFF2-40B4-BE49-F238E27FC236}">
                <a16:creationId xmlns:a16="http://schemas.microsoft.com/office/drawing/2014/main" id="{95FD7C4F-3A19-5141-2560-C3A52DD2C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01" r="1443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Заголовок 3">
            <a:extLst>
              <a:ext uri="{FF2B5EF4-FFF2-40B4-BE49-F238E27FC236}">
                <a16:creationId xmlns:a16="http://schemas.microsoft.com/office/drawing/2014/main" id="{E2822B1A-8DD2-C4DE-E1E2-BF914DC44CF3}"/>
              </a:ext>
            </a:extLst>
          </p:cNvPr>
          <p:cNvSpPr>
            <a:spLocks noGrp="1"/>
          </p:cNvSpPr>
          <p:nvPr>
            <p:ph type="title"/>
          </p:nvPr>
        </p:nvSpPr>
        <p:spPr>
          <a:xfrm>
            <a:off x="523875" y="5317240"/>
            <a:ext cx="11210925" cy="744836"/>
          </a:xfrm>
        </p:spPr>
        <p:txBody>
          <a:bodyPr>
            <a:normAutofit/>
          </a:bodyPr>
          <a:lstStyle/>
          <a:p>
            <a:pPr algn="ctr"/>
            <a:r>
              <a:rPr lang="en-US" sz="3600" b="1" i="0" u="none" strike="noStrike" dirty="0">
                <a:solidFill>
                  <a:schemeClr val="tx1">
                    <a:lumMod val="85000"/>
                    <a:lumOff val="15000"/>
                  </a:schemeClr>
                </a:solidFill>
                <a:effectLst/>
                <a:latin typeface="Bookman Old Style"/>
              </a:rPr>
              <a:t>1.Types of training programs</a:t>
            </a:r>
            <a:endParaRPr lang="ru-RU" sz="3600" dirty="0">
              <a:solidFill>
                <a:schemeClr val="tx1">
                  <a:lumMod val="85000"/>
                  <a:lumOff val="15000"/>
                </a:schemeClr>
              </a:solidFill>
              <a:latin typeface="Bookman Old Style"/>
            </a:endParaRPr>
          </a:p>
        </p:txBody>
      </p:sp>
      <p:cxnSp>
        <p:nvCxnSpPr>
          <p:cNvPr id="1033" name="Straight Connector 10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099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6BC81C9-C0EC-AC82-4876-A4012CBBDA54}"/>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r>
              <a:rPr lang="en-US" sz="5400" b="1" dirty="0">
                <a:latin typeface="Bookman Old Style"/>
              </a:rPr>
              <a:t>The timing and sequencing</a:t>
            </a:r>
            <a:endParaRPr lang="en-US" sz="5400" dirty="0">
              <a:latin typeface="Bookman Old Style"/>
            </a:endParaRP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61D931-A476-E3E7-2D83-3E6EF1938E8E}"/>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200" dirty="0">
                <a:latin typeface="Bookman Old Style"/>
              </a:rPr>
              <a:t>It should be ensured that the timing and sequencing of session are suitable with regard to the training objectives.</a:t>
            </a:r>
            <a:endParaRPr lang="ru-RU">
              <a:latin typeface="Bookman Old Style"/>
            </a:endParaRPr>
          </a:p>
        </p:txBody>
      </p:sp>
      <p:pic>
        <p:nvPicPr>
          <p:cNvPr id="5" name="Рисунок 5" descr="Изображение выглядит как часы&#10;&#10;Автоматически созданное описание">
            <a:extLst>
              <a:ext uri="{FF2B5EF4-FFF2-40B4-BE49-F238E27FC236}">
                <a16:creationId xmlns:a16="http://schemas.microsoft.com/office/drawing/2014/main" id="{C81E740B-1BFE-8456-4B4A-02E09EB78CE9}"/>
              </a:ext>
            </a:extLst>
          </p:cNvPr>
          <p:cNvPicPr>
            <a:picLocks noChangeAspect="1"/>
          </p:cNvPicPr>
          <p:nvPr/>
        </p:nvPicPr>
        <p:blipFill rotWithShape="1">
          <a:blip r:embed="rId2"/>
          <a:srcRect r="1975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60926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D8DE741-F576-4290-1F31-C7C07DEDC22D}"/>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dirty="0">
                <a:latin typeface="Bookman Old Style"/>
              </a:rPr>
              <a:t>Location</a:t>
            </a:r>
            <a:endParaRPr lang="en-US" sz="5400" dirty="0">
              <a:latin typeface="Bookman Old Style"/>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2F9F83-D5C1-C730-6C26-0DBEC9128D2E}"/>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a:lnSpc>
                <a:spcPct val="90000"/>
              </a:lnSpc>
              <a:spcAft>
                <a:spcPts val="600"/>
              </a:spcAft>
            </a:pPr>
            <a:r>
              <a:rPr lang="en-US" sz="2200" dirty="0">
                <a:latin typeface="Bookman Old Style"/>
              </a:rPr>
              <a:t>In selecting a venue for the training, the adequacy of the room ventilation, relative freedom form noise and disturbances and overall comfort should be sought. It should be ensured that the location is worth the cost and that the surrounding is suitable to create a good training environment.</a:t>
            </a:r>
            <a:endParaRPr lang="ru-RU">
              <a:latin typeface="Bookman Old Style"/>
            </a:endParaRPr>
          </a:p>
        </p:txBody>
      </p:sp>
      <p:pic>
        <p:nvPicPr>
          <p:cNvPr id="4" name="Рисунок 4" descr="Изображение выглядит как карта, текст&#10;&#10;Автоматически созданное описание">
            <a:extLst>
              <a:ext uri="{FF2B5EF4-FFF2-40B4-BE49-F238E27FC236}">
                <a16:creationId xmlns:a16="http://schemas.microsoft.com/office/drawing/2014/main" id="{5D9E6BC4-1659-B26D-261A-A0C1494BA8BA}"/>
              </a:ext>
            </a:extLst>
          </p:cNvPr>
          <p:cNvPicPr>
            <a:picLocks noChangeAspect="1"/>
          </p:cNvPicPr>
          <p:nvPr/>
        </p:nvPicPr>
        <p:blipFill rotWithShape="1">
          <a:blip r:embed="rId2"/>
          <a:srcRect l="32568" r="230"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05888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24CA0AB-9FF2-6449-7048-B606DCE90845}"/>
              </a:ext>
            </a:extLst>
          </p:cNvPr>
          <p:cNvSpPr>
            <a:spLocks noGrp="1"/>
          </p:cNvSpPr>
          <p:nvPr>
            <p:ph type="title"/>
          </p:nvPr>
        </p:nvSpPr>
        <p:spPr>
          <a:xfrm>
            <a:off x="640080" y="325369"/>
            <a:ext cx="4712038" cy="1956841"/>
          </a:xfrm>
        </p:spPr>
        <p:txBody>
          <a:bodyPr vert="horz" lIns="91440" tIns="45720" rIns="91440" bIns="45720" rtlCol="0" anchor="b">
            <a:normAutofit fontScale="90000"/>
          </a:bodyPr>
          <a:lstStyle/>
          <a:p>
            <a:r>
              <a:rPr lang="en-US" sz="4200" b="1" dirty="0">
                <a:latin typeface="Bookman Old Style"/>
              </a:rPr>
              <a:t>The physical facilities and training equipment</a:t>
            </a:r>
            <a:endParaRPr lang="en-US" sz="4200" dirty="0">
              <a:latin typeface="Bookman Old Style"/>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DB97ED-9C8F-407B-1038-18DDC3F13721}"/>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200" dirty="0">
                <a:latin typeface="Bookman Old Style"/>
              </a:rPr>
              <a:t>The availability of certain basic facilities e.g. overhead / LCD projector, smart board should be ensured.</a:t>
            </a:r>
            <a:endParaRPr lang="ru-RU">
              <a:latin typeface="Bookman Old Style"/>
            </a:endParaRPr>
          </a:p>
        </p:txBody>
      </p:sp>
      <p:pic>
        <p:nvPicPr>
          <p:cNvPr id="4" name="Рисунок 4" descr="Изображение выглядит как текст, в помещении, потолок, стул&#10;&#10;Автоматически созданное описание">
            <a:extLst>
              <a:ext uri="{FF2B5EF4-FFF2-40B4-BE49-F238E27FC236}">
                <a16:creationId xmlns:a16="http://schemas.microsoft.com/office/drawing/2014/main" id="{DE3D2660-882F-353E-6252-1440D5CAF4F9}"/>
              </a:ext>
            </a:extLst>
          </p:cNvPr>
          <p:cNvPicPr>
            <a:picLocks noChangeAspect="1"/>
          </p:cNvPicPr>
          <p:nvPr/>
        </p:nvPicPr>
        <p:blipFill rotWithShape="1">
          <a:blip r:embed="rId2"/>
          <a:srcRect l="22708" r="2087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40702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647C8591-85A1-2677-D986-D0A8FB9D02A3}"/>
              </a:ext>
            </a:extLst>
          </p:cNvPr>
          <p:cNvSpPr>
            <a:spLocks noGrp="1"/>
          </p:cNvSpPr>
          <p:nvPr>
            <p:ph type="title"/>
          </p:nvPr>
        </p:nvSpPr>
        <p:spPr>
          <a:xfrm>
            <a:off x="2555631" y="1441938"/>
            <a:ext cx="7080738" cy="3974124"/>
          </a:xfrm>
        </p:spPr>
        <p:txBody>
          <a:bodyPr>
            <a:normAutofit fontScale="90000"/>
          </a:bodyPr>
          <a:lstStyle/>
          <a:p>
            <a:pPr algn="ctr"/>
            <a:r>
              <a:rPr lang="ru-RU" sz="3000" dirty="0" err="1">
                <a:solidFill>
                  <a:schemeClr val="bg1">
                    <a:lumMod val="95000"/>
                    <a:lumOff val="5000"/>
                  </a:schemeClr>
                </a:solidFill>
                <a:latin typeface="Bookman Old Style"/>
                <a:cs typeface="Calibri Light"/>
              </a:rPr>
              <a:t>Many</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organizations</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even</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though</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they</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have</a:t>
            </a:r>
            <a:r>
              <a:rPr lang="ru-RU" sz="3000" dirty="0">
                <a:solidFill>
                  <a:schemeClr val="bg1">
                    <a:lumMod val="95000"/>
                    <a:lumOff val="5000"/>
                  </a:schemeClr>
                </a:solidFill>
                <a:latin typeface="Bookman Old Style"/>
                <a:cs typeface="Calibri Light"/>
              </a:rPr>
              <a:t> a </a:t>
            </a:r>
            <a:r>
              <a:rPr lang="ru-RU" sz="3000" dirty="0" err="1">
                <a:solidFill>
                  <a:schemeClr val="bg1">
                    <a:lumMod val="95000"/>
                    <a:lumOff val="5000"/>
                  </a:schemeClr>
                </a:solidFill>
                <a:latin typeface="Bookman Old Style"/>
                <a:cs typeface="Calibri Light"/>
              </a:rPr>
              <a:t>large</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training</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staff</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and</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spend</a:t>
            </a:r>
            <a:r>
              <a:rPr lang="ru-RU" sz="3000" dirty="0">
                <a:solidFill>
                  <a:schemeClr val="bg1">
                    <a:lumMod val="95000"/>
                    <a:lumOff val="5000"/>
                  </a:schemeClr>
                </a:solidFill>
                <a:latin typeface="Bookman Old Style"/>
                <a:cs typeface="Calibri Light"/>
              </a:rPr>
              <a:t> a </a:t>
            </a:r>
            <a:r>
              <a:rPr lang="ru-RU" sz="3000" dirty="0" err="1">
                <a:solidFill>
                  <a:schemeClr val="bg1">
                    <a:lumMod val="95000"/>
                    <a:lumOff val="5000"/>
                  </a:schemeClr>
                </a:solidFill>
                <a:latin typeface="Bookman Old Style"/>
                <a:cs typeface="Calibri Light"/>
              </a:rPr>
              <a:t>large</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amount</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on</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training</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programs</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don’t</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get</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good</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results</a:t>
            </a:r>
            <a:r>
              <a:rPr lang="ru-RU" sz="3000" dirty="0">
                <a:solidFill>
                  <a:schemeClr val="bg1">
                    <a:lumMod val="95000"/>
                    <a:lumOff val="5000"/>
                  </a:schemeClr>
                </a:solidFill>
                <a:latin typeface="Bookman Old Style"/>
                <a:cs typeface="Calibri Light"/>
              </a:rPr>
              <a:t>. In </a:t>
            </a:r>
            <a:r>
              <a:rPr lang="ru-RU" sz="3000" dirty="0" err="1">
                <a:solidFill>
                  <a:schemeClr val="bg1">
                    <a:lumMod val="95000"/>
                    <a:lumOff val="5000"/>
                  </a:schemeClr>
                </a:solidFill>
                <a:latin typeface="Bookman Old Style"/>
                <a:cs typeface="Calibri Light"/>
              </a:rPr>
              <a:t>order</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to</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ensure</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that</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the</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training</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programs</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are</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effective</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and</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the</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organizations</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get</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good</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results</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from</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them</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the</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following</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may</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be</a:t>
            </a:r>
            <a:r>
              <a:rPr lang="ru-RU" sz="3000" dirty="0">
                <a:solidFill>
                  <a:schemeClr val="bg1">
                    <a:lumMod val="95000"/>
                    <a:lumOff val="5000"/>
                  </a:schemeClr>
                </a:solidFill>
                <a:latin typeface="Bookman Old Style"/>
                <a:cs typeface="Calibri Light"/>
              </a:rPr>
              <a:t> </a:t>
            </a:r>
            <a:r>
              <a:rPr lang="ru-RU" sz="3000" dirty="0" err="1">
                <a:solidFill>
                  <a:schemeClr val="bg1">
                    <a:lumMod val="95000"/>
                    <a:lumOff val="5000"/>
                  </a:schemeClr>
                </a:solidFill>
                <a:latin typeface="Bookman Old Style"/>
                <a:cs typeface="Calibri Light"/>
              </a:rPr>
              <a:t>observed</a:t>
            </a:r>
            <a:r>
              <a:rPr lang="ru-RU" sz="3000" dirty="0">
                <a:solidFill>
                  <a:schemeClr val="bg1">
                    <a:lumMod val="95000"/>
                    <a:lumOff val="5000"/>
                  </a:schemeClr>
                </a:solidFill>
                <a:latin typeface="Bookman Old Style"/>
                <a:cs typeface="Calibri Light"/>
              </a:rPr>
              <a:t>:</a:t>
            </a:r>
            <a:br>
              <a:rPr lang="ru-RU" sz="3000" dirty="0">
                <a:latin typeface="Bookman Old Style"/>
                <a:cs typeface="Calibri Light"/>
              </a:rPr>
            </a:br>
            <a:endParaRPr lang="ru-RU" sz="3000">
              <a:solidFill>
                <a:schemeClr val="bg1">
                  <a:lumMod val="95000"/>
                  <a:lumOff val="5000"/>
                </a:schemeClr>
              </a:solidFill>
            </a:endParaRPr>
          </a:p>
          <a:p>
            <a:pPr algn="ctr"/>
            <a:endParaRPr lang="ru-RU" sz="3000">
              <a:solidFill>
                <a:schemeClr val="bg1">
                  <a:lumMod val="95000"/>
                  <a:lumOff val="5000"/>
                </a:schemeClr>
              </a:solidFill>
              <a:cs typeface="Calibri Light"/>
            </a:endParaRPr>
          </a:p>
        </p:txBody>
      </p:sp>
    </p:spTree>
    <p:extLst>
      <p:ext uri="{BB962C8B-B14F-4D97-AF65-F5344CB8AC3E}">
        <p14:creationId xmlns:p14="http://schemas.microsoft.com/office/powerpoint/2010/main" val="38411305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D863302-8D8E-9F63-36B1-2FB985F67254}"/>
              </a:ext>
            </a:extLst>
          </p:cNvPr>
          <p:cNvSpPr>
            <a:spLocks noGrp="1"/>
          </p:cNvSpPr>
          <p:nvPr>
            <p:ph type="title"/>
          </p:nvPr>
        </p:nvSpPr>
        <p:spPr>
          <a:xfrm>
            <a:off x="335120" y="1000528"/>
            <a:ext cx="4335215" cy="5295228"/>
          </a:xfrm>
        </p:spPr>
        <p:txBody>
          <a:bodyPr>
            <a:noAutofit/>
          </a:bodyPr>
          <a:lstStyle/>
          <a:p>
            <a:pPr marL="285750" indent="-285750" algn="ctr">
              <a:buFont typeface="Arial"/>
              <a:buChar char="•"/>
            </a:pPr>
            <a:r>
              <a:rPr lang="en-US" sz="1400" b="1" dirty="0">
                <a:solidFill>
                  <a:srgbClr val="FFFFFF"/>
                </a:solidFill>
                <a:latin typeface="Bookman Old Style"/>
                <a:ea typeface="+mj-lt"/>
                <a:cs typeface="+mj-lt"/>
              </a:rPr>
              <a:t>Determination of training needs.</a:t>
            </a:r>
            <a:r>
              <a:rPr lang="en-US" sz="1400" dirty="0">
                <a:solidFill>
                  <a:srgbClr val="FFFFFF"/>
                </a:solidFill>
                <a:latin typeface="Bookman Old Style"/>
                <a:ea typeface="+mj-lt"/>
                <a:cs typeface="+mj-lt"/>
              </a:rPr>
              <a:t> The management should first decide the training needs of employees and then select a method of training that is most effective.</a:t>
            </a:r>
            <a:br>
              <a:rPr lang="en-US" sz="1400" dirty="0">
                <a:solidFill>
                  <a:srgbClr val="FFFFFF"/>
                </a:solidFill>
                <a:latin typeface="Bookman Old Style"/>
                <a:ea typeface="+mj-lt"/>
                <a:cs typeface="+mj-lt"/>
              </a:rPr>
            </a:br>
            <a:endParaRPr lang="ru-RU" sz="1400" dirty="0">
              <a:solidFill>
                <a:srgbClr val="FFFFFF"/>
              </a:solidFill>
              <a:latin typeface="Bookman Old Style"/>
            </a:endParaRPr>
          </a:p>
          <a:p>
            <a:pPr marL="285750" indent="-285750" algn="ctr">
              <a:buFont typeface="Arial"/>
              <a:buChar char="•"/>
            </a:pPr>
            <a:r>
              <a:rPr lang="en-US" sz="1400" b="1" dirty="0">
                <a:solidFill>
                  <a:srgbClr val="FFFFFF"/>
                </a:solidFill>
                <a:latin typeface="Bookman Old Style"/>
                <a:ea typeface="+mj-lt"/>
                <a:cs typeface="+mj-lt"/>
              </a:rPr>
              <a:t>Relevance to job requirements</a:t>
            </a:r>
            <a:r>
              <a:rPr lang="en-US" sz="1400" dirty="0">
                <a:solidFill>
                  <a:srgbClr val="FFFFFF"/>
                </a:solidFill>
                <a:latin typeface="Bookman Old Style"/>
                <a:ea typeface="+mj-lt"/>
                <a:cs typeface="+mj-lt"/>
              </a:rPr>
              <a:t>. Training programs must be related to the requirements of the job for which they are invited.</a:t>
            </a:r>
            <a:br>
              <a:rPr lang="en-US" sz="1400" dirty="0">
                <a:solidFill>
                  <a:srgbClr val="FFFFFF"/>
                </a:solidFill>
                <a:latin typeface="Bookman Old Style"/>
                <a:ea typeface="+mj-lt"/>
                <a:cs typeface="+mj-lt"/>
              </a:rPr>
            </a:br>
            <a:endParaRPr lang="ru-RU" sz="1400" dirty="0">
              <a:solidFill>
                <a:srgbClr val="FFFFFF"/>
              </a:solidFill>
              <a:latin typeface="Bookman Old Style"/>
            </a:endParaRPr>
          </a:p>
          <a:p>
            <a:pPr marL="285750" indent="-285750" algn="ctr">
              <a:buFont typeface="Arial"/>
              <a:buChar char="•"/>
            </a:pPr>
            <a:r>
              <a:rPr lang="en-US" sz="1400" b="1" dirty="0">
                <a:solidFill>
                  <a:srgbClr val="FFFFFF"/>
                </a:solidFill>
                <a:latin typeface="Bookman Old Style"/>
                <a:ea typeface="+mj-lt"/>
                <a:cs typeface="+mj-lt"/>
              </a:rPr>
              <a:t>Allowance for individual differences</a:t>
            </a:r>
            <a:r>
              <a:rPr lang="en-US" sz="1400" dirty="0">
                <a:solidFill>
                  <a:srgbClr val="FFFFFF"/>
                </a:solidFill>
                <a:latin typeface="Bookman Old Style"/>
                <a:ea typeface="+mj-lt"/>
                <a:cs typeface="+mj-lt"/>
              </a:rPr>
              <a:t>. There are differences in ability, learning capacity and interest of trainees so the management should consider these factors while designing the training programs.</a:t>
            </a:r>
            <a:br>
              <a:rPr lang="en-US" sz="1400" dirty="0">
                <a:solidFill>
                  <a:srgbClr val="FFFFFF"/>
                </a:solidFill>
                <a:latin typeface="Bookman Old Style"/>
                <a:ea typeface="+mj-lt"/>
                <a:cs typeface="+mj-lt"/>
              </a:rPr>
            </a:br>
            <a:endParaRPr lang="ru-RU" sz="1400" dirty="0">
              <a:solidFill>
                <a:srgbClr val="FFFFFF"/>
              </a:solidFill>
              <a:latin typeface="Bookman Old Style"/>
            </a:endParaRPr>
          </a:p>
          <a:p>
            <a:pPr marL="285750" indent="-285750" algn="ctr">
              <a:buFont typeface="Arial"/>
              <a:buChar char="•"/>
            </a:pPr>
            <a:r>
              <a:rPr lang="en-US" sz="1400" b="1" dirty="0">
                <a:solidFill>
                  <a:srgbClr val="FFFFFF"/>
                </a:solidFill>
                <a:latin typeface="Bookman Old Style"/>
                <a:ea typeface="+mj-lt"/>
                <a:cs typeface="+mj-lt"/>
              </a:rPr>
              <a:t>Training program should be result oriented</a:t>
            </a:r>
            <a:r>
              <a:rPr lang="en-US" sz="1400" dirty="0">
                <a:solidFill>
                  <a:srgbClr val="FFFFFF"/>
                </a:solidFill>
                <a:latin typeface="Bookman Old Style"/>
                <a:ea typeface="+mj-lt"/>
                <a:cs typeface="+mj-lt"/>
              </a:rPr>
              <a:t>. Management should avoid “training for the sake of training” and show greater interest in the benefits of training programs.</a:t>
            </a:r>
            <a:br>
              <a:rPr lang="en-US" sz="1400" dirty="0">
                <a:solidFill>
                  <a:srgbClr val="FFFFFF"/>
                </a:solidFill>
                <a:latin typeface="Bookman Old Style"/>
                <a:ea typeface="+mj-lt"/>
                <a:cs typeface="+mj-lt"/>
              </a:rPr>
            </a:br>
            <a:endParaRPr lang="ru-RU" sz="1400" dirty="0">
              <a:solidFill>
                <a:srgbClr val="FFFFFF"/>
              </a:solidFill>
              <a:latin typeface="Bookman Old Style"/>
            </a:endParaRPr>
          </a:p>
          <a:p>
            <a:pPr marL="285750" indent="-285750" algn="ctr">
              <a:buFont typeface="Arial"/>
              <a:buChar char="•"/>
            </a:pPr>
            <a:r>
              <a:rPr lang="en-US" sz="1400" b="1" dirty="0">
                <a:solidFill>
                  <a:srgbClr val="FFFFFF"/>
                </a:solidFill>
                <a:latin typeface="Bookman Old Style"/>
                <a:ea typeface="+mj-lt"/>
                <a:cs typeface="+mj-lt"/>
              </a:rPr>
              <a:t>Suitable incentives</a:t>
            </a:r>
            <a:r>
              <a:rPr lang="en-US" sz="1400" dirty="0">
                <a:solidFill>
                  <a:srgbClr val="FFFFFF"/>
                </a:solidFill>
                <a:latin typeface="Bookman Old Style"/>
                <a:ea typeface="+mj-lt"/>
                <a:cs typeface="+mj-lt"/>
              </a:rPr>
              <a:t>. There should be incentives to the trainees to make them take training programs seriously.</a:t>
            </a:r>
            <a:br>
              <a:rPr lang="en-US" sz="1400" dirty="0">
                <a:solidFill>
                  <a:srgbClr val="FFFFFF"/>
                </a:solidFill>
                <a:latin typeface="Bookman Old Style"/>
                <a:ea typeface="+mj-lt"/>
                <a:cs typeface="+mj-lt"/>
              </a:rPr>
            </a:br>
            <a:endParaRPr lang="ru-RU" sz="1400" dirty="0">
              <a:solidFill>
                <a:srgbClr val="FFFFFF"/>
              </a:solidFill>
              <a:latin typeface="Bookman Old Style"/>
            </a:endParaRPr>
          </a:p>
          <a:p>
            <a:pPr marL="285750" indent="-285750" algn="ctr">
              <a:buFont typeface="Arial"/>
              <a:buChar char="•"/>
            </a:pPr>
            <a:r>
              <a:rPr lang="en-US" sz="1400" b="1" dirty="0">
                <a:solidFill>
                  <a:srgbClr val="FFFFFF"/>
                </a:solidFill>
                <a:latin typeface="Bookman Old Style"/>
                <a:ea typeface="+mj-lt"/>
                <a:cs typeface="+mj-lt"/>
              </a:rPr>
              <a:t>Management support</a:t>
            </a:r>
            <a:r>
              <a:rPr lang="en-US" sz="1400" dirty="0">
                <a:solidFill>
                  <a:srgbClr val="FFFFFF"/>
                </a:solidFill>
                <a:latin typeface="Bookman Old Style"/>
                <a:ea typeface="+mj-lt"/>
                <a:cs typeface="+mj-lt"/>
              </a:rPr>
              <a:t>. Top management should take interest in and support the training programs. Subordinates cannot be expected to take the training programs seriously if their superiors themselves are not serious about them.</a:t>
            </a:r>
            <a:br>
              <a:rPr lang="en-US" sz="1400" dirty="0">
                <a:latin typeface="Bookman Old Style"/>
                <a:ea typeface="+mj-lt"/>
                <a:cs typeface="+mj-lt"/>
              </a:rPr>
            </a:br>
            <a:endParaRPr lang="ru-RU" sz="1400">
              <a:solidFill>
                <a:srgbClr val="FFFFFF"/>
              </a:solidFill>
              <a:latin typeface="Bookman Old Style"/>
            </a:endParaRPr>
          </a:p>
          <a:p>
            <a:pPr algn="ctr"/>
            <a:endParaRPr lang="ru-RU" sz="1400" dirty="0">
              <a:solidFill>
                <a:srgbClr val="FFFFFF"/>
              </a:solidFill>
              <a:latin typeface="Bookman Old Style"/>
              <a:cs typeface="Calibri Light"/>
            </a:endParaRPr>
          </a:p>
        </p:txBody>
      </p:sp>
      <p:pic>
        <p:nvPicPr>
          <p:cNvPr id="3" name="Рисунок 3" descr="Изображение выглядит как текст, канцтовары, пишущий прибор, маркер&#10;&#10;Автоматически созданное описание">
            <a:extLst>
              <a:ext uri="{FF2B5EF4-FFF2-40B4-BE49-F238E27FC236}">
                <a16:creationId xmlns:a16="http://schemas.microsoft.com/office/drawing/2014/main" id="{2A7769E3-3813-EBF6-D08D-585E324A2FEB}"/>
              </a:ext>
            </a:extLst>
          </p:cNvPr>
          <p:cNvPicPr>
            <a:picLocks noChangeAspect="1"/>
          </p:cNvPicPr>
          <p:nvPr/>
        </p:nvPicPr>
        <p:blipFill>
          <a:blip r:embed="rId2"/>
          <a:stretch>
            <a:fillRect/>
          </a:stretch>
        </p:blipFill>
        <p:spPr>
          <a:xfrm>
            <a:off x="5153822" y="1303069"/>
            <a:ext cx="6553545" cy="4259804"/>
          </a:xfrm>
          <a:prstGeom prst="rect">
            <a:avLst/>
          </a:prstGeom>
        </p:spPr>
      </p:pic>
    </p:spTree>
    <p:extLst>
      <p:ext uri="{BB962C8B-B14F-4D97-AF65-F5344CB8AC3E}">
        <p14:creationId xmlns:p14="http://schemas.microsoft.com/office/powerpoint/2010/main" val="4169563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Консультації та навчання | БюджетСофт">
            <a:extLst>
              <a:ext uri="{FF2B5EF4-FFF2-40B4-BE49-F238E27FC236}">
                <a16:creationId xmlns:a16="http://schemas.microsoft.com/office/drawing/2014/main" id="{95FD7C4F-3A19-5141-2560-C3A52DD2C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01" r="1443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Заголовок 3">
            <a:extLst>
              <a:ext uri="{FF2B5EF4-FFF2-40B4-BE49-F238E27FC236}">
                <a16:creationId xmlns:a16="http://schemas.microsoft.com/office/drawing/2014/main" id="{E2822B1A-8DD2-C4DE-E1E2-BF914DC44CF3}"/>
              </a:ext>
            </a:extLst>
          </p:cNvPr>
          <p:cNvSpPr>
            <a:spLocks noGrp="1"/>
          </p:cNvSpPr>
          <p:nvPr>
            <p:ph type="title"/>
          </p:nvPr>
        </p:nvSpPr>
        <p:spPr>
          <a:xfrm>
            <a:off x="523875" y="5317240"/>
            <a:ext cx="11210925" cy="744836"/>
          </a:xfrm>
        </p:spPr>
        <p:txBody>
          <a:bodyPr>
            <a:normAutofit/>
          </a:bodyPr>
          <a:lstStyle/>
          <a:p>
            <a:pPr algn="ctr"/>
            <a:r>
              <a:rPr lang="en-US" sz="3600" b="1" dirty="0">
                <a:solidFill>
                  <a:schemeClr val="tx1">
                    <a:lumMod val="85000"/>
                    <a:lumOff val="15000"/>
                  </a:schemeClr>
                </a:solidFill>
                <a:latin typeface="Bookman Old Style"/>
              </a:rPr>
              <a:t>2</a:t>
            </a:r>
            <a:r>
              <a:rPr lang="en-US" sz="3600" b="1" i="0" u="none" strike="noStrike" dirty="0">
                <a:solidFill>
                  <a:schemeClr val="tx1">
                    <a:lumMod val="85000"/>
                    <a:lumOff val="15000"/>
                  </a:schemeClr>
                </a:solidFill>
                <a:effectLst/>
                <a:latin typeface="Bookman Old Style"/>
              </a:rPr>
              <a:t>.</a:t>
            </a:r>
            <a:r>
              <a:rPr lang="en-US" sz="3600" b="1" dirty="0">
                <a:solidFill>
                  <a:schemeClr val="tx1">
                    <a:lumMod val="85000"/>
                    <a:lumOff val="15000"/>
                  </a:schemeClr>
                </a:solidFill>
                <a:latin typeface="Bookman Old Style"/>
              </a:rPr>
              <a:t>Training and development methods</a:t>
            </a:r>
          </a:p>
        </p:txBody>
      </p:sp>
      <p:cxnSp>
        <p:nvCxnSpPr>
          <p:cNvPr id="1033" name="Straight Connector 10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61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41DA7A06-D980-AA0D-0949-58E7FC4473DD}"/>
              </a:ext>
            </a:extLst>
          </p:cNvPr>
          <p:cNvSpPr>
            <a:spLocks noGrp="1"/>
          </p:cNvSpPr>
          <p:nvPr>
            <p:ph type="title"/>
          </p:nvPr>
        </p:nvSpPr>
        <p:spPr>
          <a:xfrm>
            <a:off x="2555631" y="1441938"/>
            <a:ext cx="7080738" cy="3974124"/>
          </a:xfrm>
        </p:spPr>
        <p:txBody>
          <a:bodyPr>
            <a:normAutofit fontScale="90000"/>
          </a:bodyPr>
          <a:lstStyle/>
          <a:p>
            <a:pPr algn="ctr"/>
            <a:r>
              <a:rPr lang="en-US" sz="2600" dirty="0">
                <a:solidFill>
                  <a:schemeClr val="bg1">
                    <a:lumMod val="95000"/>
                    <a:lumOff val="5000"/>
                  </a:schemeClr>
                </a:solidFill>
                <a:latin typeface="Bookman Old Style"/>
                <a:ea typeface="+mj-lt"/>
                <a:cs typeface="+mj-lt"/>
              </a:rPr>
              <a:t>There are numerous methods and materials available to help you prepare and equip employees to better do their jobs. Indeed, with so many choices out there, it can be daunting to determine which methods to use and when to use them. And using several methods for each training session may actually be the most effective way to help employees learn and retain information. </a:t>
            </a:r>
            <a:br>
              <a:rPr lang="en-US" sz="2600" dirty="0">
                <a:latin typeface="Bookman Old Style"/>
                <a:ea typeface="+mj-lt"/>
                <a:cs typeface="+mj-lt"/>
              </a:rPr>
            </a:br>
            <a:endParaRPr lang="ru-RU" sz="2600">
              <a:solidFill>
                <a:schemeClr val="bg1">
                  <a:lumMod val="95000"/>
                  <a:lumOff val="5000"/>
                </a:schemeClr>
              </a:solidFill>
            </a:endParaRPr>
          </a:p>
          <a:p>
            <a:pPr algn="ctr"/>
            <a:endParaRPr lang="ru-RU" sz="2600">
              <a:solidFill>
                <a:schemeClr val="bg1">
                  <a:lumMod val="95000"/>
                  <a:lumOff val="5000"/>
                </a:schemeClr>
              </a:solidFill>
              <a:cs typeface="Calibri Light"/>
            </a:endParaRPr>
          </a:p>
        </p:txBody>
      </p:sp>
    </p:spTree>
    <p:extLst>
      <p:ext uri="{BB962C8B-B14F-4D97-AF65-F5344CB8AC3E}">
        <p14:creationId xmlns:p14="http://schemas.microsoft.com/office/powerpoint/2010/main" val="1979588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текст, человек, в помещении, игра&#10;&#10;Автоматически созданное описание">
            <a:extLst>
              <a:ext uri="{FF2B5EF4-FFF2-40B4-BE49-F238E27FC236}">
                <a16:creationId xmlns:a16="http://schemas.microsoft.com/office/drawing/2014/main" id="{A94FC097-1273-5BF7-CCEB-DD7977B76D55}"/>
              </a:ext>
            </a:extLst>
          </p:cNvPr>
          <p:cNvPicPr>
            <a:picLocks noChangeAspect="1"/>
          </p:cNvPicPr>
          <p:nvPr/>
        </p:nvPicPr>
        <p:blipFill rotWithShape="1">
          <a:blip r:embed="rId2"/>
          <a:srcRect l="8417" r="25797" b="909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0A0D6306-AAE9-1A50-8A71-031D516A337B}"/>
              </a:ext>
            </a:extLst>
          </p:cNvPr>
          <p:cNvSpPr>
            <a:spLocks noGrp="1"/>
          </p:cNvSpPr>
          <p:nvPr>
            <p:ph type="title"/>
          </p:nvPr>
        </p:nvSpPr>
        <p:spPr>
          <a:xfrm>
            <a:off x="435051" y="1497997"/>
            <a:ext cx="4431190" cy="3204134"/>
          </a:xfrm>
        </p:spPr>
        <p:txBody>
          <a:bodyPr vert="horz" lIns="91440" tIns="45720" rIns="91440" bIns="45720" rtlCol="0" anchor="b">
            <a:normAutofit/>
          </a:bodyPr>
          <a:lstStyle/>
          <a:p>
            <a:r>
              <a:rPr lang="en-US" sz="4800" dirty="0">
                <a:latin typeface="Bookman Old Style"/>
              </a:rPr>
              <a:t>Comparison of main training methods</a:t>
            </a:r>
          </a:p>
          <a:p>
            <a:endParaRPr lang="en-US" sz="4800" dirty="0">
              <a:latin typeface="Bookman Old Style"/>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76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6" descr="Изображение выглядит как текст&#10;&#10;Автоматически созданное описание">
            <a:extLst>
              <a:ext uri="{FF2B5EF4-FFF2-40B4-BE49-F238E27FC236}">
                <a16:creationId xmlns:a16="http://schemas.microsoft.com/office/drawing/2014/main" id="{35BA20BC-8407-C304-AE45-646494726C5F}"/>
              </a:ext>
            </a:extLst>
          </p:cNvPr>
          <p:cNvPicPr>
            <a:picLocks noChangeAspect="1"/>
          </p:cNvPicPr>
          <p:nvPr/>
        </p:nvPicPr>
        <p:blipFill rotWithShape="1">
          <a:blip r:embed="rId2"/>
          <a:srcRect l="6944" t="9091" r="21237" b="-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AEF3400F-CB33-C232-2CCD-3ED000BA7BC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300" b="1"/>
              <a:t>LECTURE</a:t>
            </a:r>
          </a:p>
          <a:p>
            <a:r>
              <a:rPr lang="en-US" sz="2300" b="1"/>
              <a:t>DISCUSSION </a:t>
            </a:r>
          </a:p>
          <a:p>
            <a:r>
              <a:rPr lang="en-US" sz="2300" b="1"/>
              <a:t>CASE STUDY</a:t>
            </a:r>
            <a:br>
              <a:rPr lang="en-US" sz="2300" b="1"/>
            </a:br>
            <a:r>
              <a:rPr lang="en-US" sz="2300" b="1"/>
              <a:t>ROLE-PLAYING</a:t>
            </a:r>
            <a:br>
              <a:rPr lang="en-US" sz="2300" b="1"/>
            </a:br>
            <a:r>
              <a:rPr lang="en-US" sz="2300" b="1"/>
              <a:t>GROUP EXERCISE </a:t>
            </a:r>
            <a:br>
              <a:rPr lang="en-US" sz="2300" b="1"/>
            </a:br>
            <a:r>
              <a:rPr lang="en-US" sz="2300" b="1"/>
              <a:t>BRAINSTORMING</a:t>
            </a:r>
            <a:br>
              <a:rPr lang="en-US" sz="2300" b="1"/>
            </a:br>
            <a:r>
              <a:rPr lang="en-US" sz="2300" b="1"/>
              <a:t>DEMONSTRATION </a:t>
            </a:r>
            <a:br>
              <a:rPr lang="en-US" sz="2300" b="1"/>
            </a:br>
            <a:r>
              <a:rPr lang="en-US" sz="2300" b="1"/>
              <a:t>WORKSHEET </a:t>
            </a:r>
            <a:br>
              <a:rPr lang="en-US" sz="2300" b="1"/>
            </a:br>
            <a:r>
              <a:rPr lang="en-US" sz="2300" b="1"/>
              <a:t>E-LEARNING</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842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66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диаграмма&#10;&#10;Автоматически созданное описание">
            <a:extLst>
              <a:ext uri="{FF2B5EF4-FFF2-40B4-BE49-F238E27FC236}">
                <a16:creationId xmlns:a16="http://schemas.microsoft.com/office/drawing/2014/main" id="{33F47868-DC01-0622-CCA1-9006162A3759}"/>
              </a:ext>
            </a:extLst>
          </p:cNvPr>
          <p:cNvPicPr>
            <a:picLocks noChangeAspect="1"/>
          </p:cNvPicPr>
          <p:nvPr/>
        </p:nvPicPr>
        <p:blipFill>
          <a:blip r:embed="rId2"/>
          <a:stretch>
            <a:fillRect/>
          </a:stretch>
        </p:blipFill>
        <p:spPr>
          <a:xfrm>
            <a:off x="2369534" y="643467"/>
            <a:ext cx="7452931" cy="5571066"/>
          </a:xfrm>
          <a:prstGeom prst="rect">
            <a:avLst/>
          </a:prstGeom>
        </p:spPr>
      </p:pic>
    </p:spTree>
    <p:extLst>
      <p:ext uri="{BB962C8B-B14F-4D97-AF65-F5344CB8AC3E}">
        <p14:creationId xmlns:p14="http://schemas.microsoft.com/office/powerpoint/2010/main" val="357000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DC886AE3-DBB7-134C-ADFA-225E1A768998}"/>
              </a:ext>
            </a:extLst>
          </p:cNvPr>
          <p:cNvSpPr>
            <a:spLocks noGrp="1"/>
          </p:cNvSpPr>
          <p:nvPr>
            <p:ph type="title"/>
          </p:nvPr>
        </p:nvSpPr>
        <p:spPr>
          <a:xfrm>
            <a:off x="838200" y="365125"/>
            <a:ext cx="10515600" cy="1325563"/>
          </a:xfrm>
        </p:spPr>
        <p:txBody>
          <a:bodyPr>
            <a:normAutofit/>
          </a:bodyPr>
          <a:lstStyle/>
          <a:p>
            <a:r>
              <a:rPr lang="en-US" sz="2800" b="1" dirty="0">
                <a:latin typeface="Bookman Old Style"/>
                <a:cs typeface="Calibri Light"/>
              </a:rPr>
              <a:t>TRAINING</a:t>
            </a:r>
            <a:r>
              <a:rPr lang="en-US" sz="2800" dirty="0">
                <a:latin typeface="Bookman Old Style"/>
                <a:cs typeface="Calibri Light"/>
              </a:rPr>
              <a:t> is the act of increasing the knowledge and skills of an employee for doing a particular job. It imparts specific skills for specific purposes. </a:t>
            </a:r>
            <a:endParaRPr lang="ru-RU" sz="2800" dirty="0">
              <a:latin typeface="Bookman Old Style"/>
            </a:endParaRPr>
          </a:p>
        </p:txBody>
      </p:sp>
      <p:sp>
        <p:nvSpPr>
          <p:cNvPr id="10"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игрушка&#10;&#10;Автоматически созданное описание">
            <a:extLst>
              <a:ext uri="{FF2B5EF4-FFF2-40B4-BE49-F238E27FC236}">
                <a16:creationId xmlns:a16="http://schemas.microsoft.com/office/drawing/2014/main" id="{3931B7E9-E925-B91E-C3A4-853C3AF5B2A9}"/>
              </a:ext>
            </a:extLst>
          </p:cNvPr>
          <p:cNvPicPr>
            <a:picLocks noChangeAspect="1"/>
          </p:cNvPicPr>
          <p:nvPr/>
        </p:nvPicPr>
        <p:blipFill>
          <a:blip r:embed="rId2"/>
          <a:stretch>
            <a:fillRect/>
          </a:stretch>
        </p:blipFill>
        <p:spPr>
          <a:xfrm>
            <a:off x="1158240" y="2504009"/>
            <a:ext cx="9875520" cy="3012033"/>
          </a:xfrm>
          <a:prstGeom prst="rect">
            <a:avLst/>
          </a:prstGeom>
          <a:effectLst/>
        </p:spPr>
      </p:pic>
    </p:spTree>
    <p:extLst>
      <p:ext uri="{BB962C8B-B14F-4D97-AF65-F5344CB8AC3E}">
        <p14:creationId xmlns:p14="http://schemas.microsoft.com/office/powerpoint/2010/main" val="2333671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Консультації та навчання | БюджетСофт">
            <a:extLst>
              <a:ext uri="{FF2B5EF4-FFF2-40B4-BE49-F238E27FC236}">
                <a16:creationId xmlns:a16="http://schemas.microsoft.com/office/drawing/2014/main" id="{95FD7C4F-3A19-5141-2560-C3A52DD2C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01" r="1443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Заголовок 3">
            <a:extLst>
              <a:ext uri="{FF2B5EF4-FFF2-40B4-BE49-F238E27FC236}">
                <a16:creationId xmlns:a16="http://schemas.microsoft.com/office/drawing/2014/main" id="{E2822B1A-8DD2-C4DE-E1E2-BF914DC44CF3}"/>
              </a:ext>
            </a:extLst>
          </p:cNvPr>
          <p:cNvSpPr>
            <a:spLocks noGrp="1"/>
          </p:cNvSpPr>
          <p:nvPr>
            <p:ph type="title"/>
          </p:nvPr>
        </p:nvSpPr>
        <p:spPr>
          <a:xfrm>
            <a:off x="523875" y="5317240"/>
            <a:ext cx="11210925" cy="744836"/>
          </a:xfrm>
        </p:spPr>
        <p:txBody>
          <a:bodyPr>
            <a:normAutofit/>
          </a:bodyPr>
          <a:lstStyle/>
          <a:p>
            <a:pPr algn="ctr"/>
            <a:r>
              <a:rPr lang="en-US" sz="3600" b="1" dirty="0">
                <a:solidFill>
                  <a:schemeClr val="tx1">
                    <a:lumMod val="85000"/>
                    <a:lumOff val="15000"/>
                  </a:schemeClr>
                </a:solidFill>
                <a:latin typeface="Bookman Old Style"/>
              </a:rPr>
              <a:t>3</a:t>
            </a:r>
            <a:r>
              <a:rPr lang="en-US" sz="3600" b="1" i="0" u="none" strike="noStrike" dirty="0">
                <a:solidFill>
                  <a:schemeClr val="tx1">
                    <a:lumMod val="85000"/>
                    <a:lumOff val="15000"/>
                  </a:schemeClr>
                </a:solidFill>
                <a:effectLst/>
                <a:latin typeface="Bookman Old Style"/>
              </a:rPr>
              <a:t>.</a:t>
            </a:r>
            <a:r>
              <a:rPr lang="en-US" sz="3600" b="1" dirty="0">
                <a:solidFill>
                  <a:schemeClr val="tx1">
                    <a:lumMod val="85000"/>
                    <a:lumOff val="15000"/>
                  </a:schemeClr>
                </a:solidFill>
                <a:latin typeface="Bookman Old Style"/>
              </a:rPr>
              <a:t>Evaluation of training</a:t>
            </a:r>
            <a:endParaRPr lang="ru-RU" dirty="0"/>
          </a:p>
        </p:txBody>
      </p:sp>
      <p:cxnSp>
        <p:nvCxnSpPr>
          <p:cNvPr id="1033" name="Straight Connector 10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50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6A754D79-DCFE-1C42-7F1E-164AF7B99078}"/>
              </a:ext>
            </a:extLst>
          </p:cNvPr>
          <p:cNvSpPr>
            <a:spLocks noGrp="1"/>
          </p:cNvSpPr>
          <p:nvPr>
            <p:ph type="title"/>
          </p:nvPr>
        </p:nvSpPr>
        <p:spPr>
          <a:xfrm>
            <a:off x="2555631" y="1441938"/>
            <a:ext cx="7080738" cy="3974124"/>
          </a:xfrm>
        </p:spPr>
        <p:txBody>
          <a:bodyPr>
            <a:normAutofit fontScale="90000"/>
          </a:bodyPr>
          <a:lstStyle/>
          <a:p>
            <a:pPr algn="ctr"/>
            <a:r>
              <a:rPr lang="en-US" sz="3800" b="1" dirty="0">
                <a:solidFill>
                  <a:schemeClr val="bg1">
                    <a:lumMod val="95000"/>
                    <a:lumOff val="5000"/>
                  </a:schemeClr>
                </a:solidFill>
                <a:latin typeface="Bookman Old Style"/>
                <a:ea typeface="+mj-lt"/>
                <a:cs typeface="+mj-lt"/>
              </a:rPr>
              <a:t>Evaluating of training</a:t>
            </a:r>
            <a:r>
              <a:rPr lang="en-US" sz="3800" dirty="0">
                <a:solidFill>
                  <a:schemeClr val="bg1">
                    <a:lumMod val="95000"/>
                    <a:lumOff val="5000"/>
                  </a:schemeClr>
                </a:solidFill>
                <a:latin typeface="Bookman Old Style"/>
                <a:ea typeface="+mj-lt"/>
                <a:cs typeface="+mj-lt"/>
              </a:rPr>
              <a:t> – it’s systematic evaluation and assessment of information for deciding how best to utilize available resources in order to achieve organizational objectives.</a:t>
            </a:r>
            <a:br>
              <a:rPr lang="en-US" sz="3800" dirty="0">
                <a:latin typeface="Bookman Old Style"/>
                <a:ea typeface="+mj-lt"/>
                <a:cs typeface="+mj-lt"/>
              </a:rPr>
            </a:br>
            <a:endParaRPr lang="ru-RU" sz="3800">
              <a:solidFill>
                <a:schemeClr val="bg1">
                  <a:lumMod val="95000"/>
                  <a:lumOff val="5000"/>
                </a:schemeClr>
              </a:solidFill>
            </a:endParaRPr>
          </a:p>
          <a:p>
            <a:pPr algn="ctr"/>
            <a:endParaRPr lang="ru-RU" sz="3800">
              <a:solidFill>
                <a:schemeClr val="bg1">
                  <a:lumMod val="95000"/>
                  <a:lumOff val="5000"/>
                </a:schemeClr>
              </a:solidFill>
              <a:cs typeface="Calibri Light"/>
            </a:endParaRPr>
          </a:p>
        </p:txBody>
      </p:sp>
    </p:spTree>
    <p:extLst>
      <p:ext uri="{BB962C8B-B14F-4D97-AF65-F5344CB8AC3E}">
        <p14:creationId xmlns:p14="http://schemas.microsoft.com/office/powerpoint/2010/main" val="41762454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EDC04CE7-C397-B663-A5D4-191620F8ADD2}"/>
              </a:ext>
            </a:extLst>
          </p:cNvPr>
          <p:cNvSpPr>
            <a:spLocks noGrp="1"/>
          </p:cNvSpPr>
          <p:nvPr>
            <p:ph type="title"/>
          </p:nvPr>
        </p:nvSpPr>
        <p:spPr>
          <a:xfrm>
            <a:off x="838200" y="459863"/>
            <a:ext cx="10515600" cy="1004594"/>
          </a:xfrm>
        </p:spPr>
        <p:txBody>
          <a:bodyPr vert="horz" lIns="91440" tIns="45720" rIns="91440" bIns="45720" rtlCol="0" anchor="ctr">
            <a:normAutofit fontScale="90000"/>
          </a:bodyPr>
          <a:lstStyle/>
          <a:p>
            <a:pPr algn="ctr"/>
            <a:r>
              <a:rPr lang="en-US" b="1" i="1" kern="1200" dirty="0">
                <a:solidFill>
                  <a:srgbClr val="FFFFFF"/>
                </a:solidFill>
                <a:latin typeface="Bookman Old Style"/>
              </a:rPr>
              <a:t>Subjects</a:t>
            </a:r>
            <a:r>
              <a:rPr lang="en-US" kern="1200" dirty="0">
                <a:solidFill>
                  <a:srgbClr val="FFFFFF"/>
                </a:solidFill>
                <a:latin typeface="Bookman Old Style"/>
              </a:rPr>
              <a:t> of the evaluation process are:</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Box 2">
            <a:extLst>
              <a:ext uri="{FF2B5EF4-FFF2-40B4-BE49-F238E27FC236}">
                <a16:creationId xmlns:a16="http://schemas.microsoft.com/office/drawing/2014/main" id="{DD0AA3B2-CD5E-C335-5FE5-6EE3E6930915}"/>
              </a:ext>
            </a:extLst>
          </p:cNvPr>
          <p:cNvGraphicFramePr/>
          <p:nvPr>
            <p:extLst>
              <p:ext uri="{D42A27DB-BD31-4B8C-83A1-F6EECF244321}">
                <p14:modId xmlns:p14="http://schemas.microsoft.com/office/powerpoint/2010/main" val="157025397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1393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38607C5E-08FF-C1BF-363A-9893F3D89E5D}"/>
              </a:ext>
            </a:extLst>
          </p:cNvPr>
          <p:cNvSpPr>
            <a:spLocks noGrp="1"/>
          </p:cNvSpPr>
          <p:nvPr>
            <p:ph type="title"/>
          </p:nvPr>
        </p:nvSpPr>
        <p:spPr>
          <a:xfrm>
            <a:off x="2555631" y="1441938"/>
            <a:ext cx="7080738" cy="3974124"/>
          </a:xfrm>
        </p:spPr>
        <p:txBody>
          <a:bodyPr>
            <a:normAutofit fontScale="90000"/>
          </a:bodyPr>
          <a:lstStyle/>
          <a:p>
            <a:pPr algn="ctr"/>
            <a:r>
              <a:rPr lang="en-US" sz="3000" dirty="0">
                <a:solidFill>
                  <a:schemeClr val="bg1">
                    <a:lumMod val="95000"/>
                    <a:lumOff val="5000"/>
                  </a:schemeClr>
                </a:solidFill>
                <a:latin typeface="Bookman Old Style"/>
                <a:ea typeface="+mj-lt"/>
                <a:cs typeface="+mj-lt"/>
              </a:rPr>
              <a:t>Training is done with specific objectives. Hence evaluation of training is a must. It is necessary in order to determine: if the developmental objectives were achieves; if the method of instruction was effective; if the best and the most economical training activities were organized and implemented.</a:t>
            </a:r>
            <a:br>
              <a:rPr lang="en-US" sz="3000" dirty="0">
                <a:latin typeface="Bookman Old Style"/>
                <a:ea typeface="+mj-lt"/>
                <a:cs typeface="+mj-lt"/>
              </a:rPr>
            </a:br>
            <a:endParaRPr lang="ru-RU" sz="3000">
              <a:solidFill>
                <a:schemeClr val="bg1">
                  <a:lumMod val="95000"/>
                  <a:lumOff val="5000"/>
                </a:schemeClr>
              </a:solidFill>
              <a:latin typeface="Bookman Old Style"/>
            </a:endParaRPr>
          </a:p>
          <a:p>
            <a:pPr algn="ctr"/>
            <a:endParaRPr lang="ru-RU" sz="3000">
              <a:solidFill>
                <a:schemeClr val="bg1">
                  <a:lumMod val="95000"/>
                  <a:lumOff val="5000"/>
                </a:schemeClr>
              </a:solidFill>
              <a:cs typeface="Calibri Light"/>
            </a:endParaRPr>
          </a:p>
        </p:txBody>
      </p:sp>
    </p:spTree>
    <p:extLst>
      <p:ext uri="{BB962C8B-B14F-4D97-AF65-F5344CB8AC3E}">
        <p14:creationId xmlns:p14="http://schemas.microsoft.com/office/powerpoint/2010/main" val="33356347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627CFB6-2255-2758-A453-254A41A4300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fontScale="90000"/>
          </a:bodyPr>
          <a:lstStyle/>
          <a:p>
            <a:pPr algn="ctr"/>
            <a:r>
              <a:rPr lang="en-US" sz="1800" dirty="0">
                <a:solidFill>
                  <a:srgbClr val="FFFFFF"/>
                </a:solidFill>
                <a:latin typeface="Bookman Old Style"/>
                <a:ea typeface="+mj-lt"/>
                <a:cs typeface="+mj-lt"/>
              </a:rPr>
              <a:t>The importance of training evaluation is shown on the following diagram which shows the sequence of training activities.</a:t>
            </a:r>
            <a:endParaRPr lang="ru-RU" sz="1800" dirty="0">
              <a:solidFill>
                <a:srgbClr val="FFFFFF"/>
              </a:solidFill>
              <a:latin typeface="Bookman Old Style"/>
            </a:endParaRPr>
          </a:p>
          <a:p>
            <a:pPr algn="ctr"/>
            <a:endParaRPr lang="ru-RU" sz="1800" dirty="0">
              <a:solidFill>
                <a:srgbClr val="FFFFFF"/>
              </a:solidFill>
              <a:latin typeface="Bookman Old Style"/>
              <a:cs typeface="Calibri Light"/>
            </a:endParaRPr>
          </a:p>
        </p:txBody>
      </p:sp>
      <p:pic>
        <p:nvPicPr>
          <p:cNvPr id="73" name="Рисунок 73" descr="Изображение выглядит как диаграмма&#10;&#10;Автоматически созданное описание">
            <a:extLst>
              <a:ext uri="{FF2B5EF4-FFF2-40B4-BE49-F238E27FC236}">
                <a16:creationId xmlns:a16="http://schemas.microsoft.com/office/drawing/2014/main" id="{90FC6B4C-21B4-4A41-2EE6-69918F27538F}"/>
              </a:ext>
            </a:extLst>
          </p:cNvPr>
          <p:cNvPicPr>
            <a:picLocks noChangeAspect="1"/>
          </p:cNvPicPr>
          <p:nvPr/>
        </p:nvPicPr>
        <p:blipFill>
          <a:blip r:embed="rId2"/>
          <a:stretch>
            <a:fillRect/>
          </a:stretch>
        </p:blipFill>
        <p:spPr>
          <a:xfrm>
            <a:off x="4038600" y="974333"/>
            <a:ext cx="7188199" cy="4905945"/>
          </a:xfrm>
          <a:prstGeom prst="rect">
            <a:avLst/>
          </a:prstGeom>
        </p:spPr>
      </p:pic>
    </p:spTree>
    <p:extLst>
      <p:ext uri="{BB962C8B-B14F-4D97-AF65-F5344CB8AC3E}">
        <p14:creationId xmlns:p14="http://schemas.microsoft.com/office/powerpoint/2010/main" val="936258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663BDE99-CBB9-32B1-DC82-C17E85F650EB}"/>
              </a:ext>
            </a:extLst>
          </p:cNvPr>
          <p:cNvSpPr>
            <a:spLocks noGrp="1"/>
          </p:cNvSpPr>
          <p:nvPr>
            <p:ph type="title"/>
          </p:nvPr>
        </p:nvSpPr>
        <p:spPr>
          <a:xfrm>
            <a:off x="2555631" y="1441938"/>
            <a:ext cx="7080738" cy="3974124"/>
          </a:xfrm>
        </p:spPr>
        <p:txBody>
          <a:bodyPr>
            <a:normAutofit/>
          </a:bodyPr>
          <a:lstStyle/>
          <a:p>
            <a:pPr algn="ctr"/>
            <a:r>
              <a:rPr lang="ru-RU" sz="2200" dirty="0" err="1">
                <a:solidFill>
                  <a:schemeClr val="bg1">
                    <a:lumMod val="95000"/>
                    <a:lumOff val="5000"/>
                  </a:schemeClr>
                </a:solidFill>
                <a:latin typeface="Bookman Old Style"/>
                <a:cs typeface="Calibri Light"/>
              </a:rPr>
              <a:t>Evaluation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helps</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to</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tell</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us</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about</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quality</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of</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training</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on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one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hand</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and</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effects</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that</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it</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has</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created</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on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learners</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on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other</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hand</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Systematic</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evaluation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can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point</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out</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weaknesses</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in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program</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so</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that</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they</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could</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be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corrected</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in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future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programs</a:t>
            </a:r>
            <a:r>
              <a:rPr lang="ru-RU" sz="2200" dirty="0">
                <a:solidFill>
                  <a:schemeClr val="bg1">
                    <a:lumMod val="95000"/>
                    <a:lumOff val="5000"/>
                  </a:schemeClr>
                </a:solidFill>
                <a:latin typeface="Bookman Old Style"/>
                <a:cs typeface="Calibri Light"/>
              </a:rPr>
              <a:t>. It </a:t>
            </a:r>
            <a:r>
              <a:rPr lang="ru-RU" sz="2200" dirty="0" err="1">
                <a:solidFill>
                  <a:schemeClr val="bg1">
                    <a:lumMod val="95000"/>
                    <a:lumOff val="5000"/>
                  </a:schemeClr>
                </a:solidFill>
                <a:latin typeface="Bookman Old Style"/>
                <a:cs typeface="Calibri Light"/>
              </a:rPr>
              <a:t>can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also</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indicate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extent</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to</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which</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learners</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have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learned</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what</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been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taught</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in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training</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sessions</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extent</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to</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which</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they</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have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transferred</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their</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learning</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to</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work</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situation</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and</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results</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yielded</a:t>
            </a:r>
            <a:r>
              <a:rPr lang="ru-RU" sz="2200" dirty="0">
                <a:solidFill>
                  <a:schemeClr val="bg1">
                    <a:lumMod val="95000"/>
                    <a:lumOff val="5000"/>
                  </a:schemeClr>
                </a:solidFill>
                <a:latin typeface="Bookman Old Style"/>
                <a:cs typeface="Calibri Light"/>
              </a:rPr>
              <a:t> </a:t>
            </a:r>
            <a:r>
              <a:rPr lang="ru-RU" sz="2200" dirty="0" err="1">
                <a:solidFill>
                  <a:schemeClr val="bg1">
                    <a:lumMod val="95000"/>
                    <a:lumOff val="5000"/>
                  </a:schemeClr>
                </a:solidFill>
                <a:latin typeface="Bookman Old Style"/>
                <a:cs typeface="Calibri Light"/>
              </a:rPr>
              <a:t>thereafter</a:t>
            </a:r>
            <a:r>
              <a:rPr lang="ru-RU" sz="2200" dirty="0">
                <a:solidFill>
                  <a:schemeClr val="bg1">
                    <a:lumMod val="95000"/>
                    <a:lumOff val="5000"/>
                  </a:schemeClr>
                </a:solidFill>
                <a:latin typeface="Bookman Old Style"/>
                <a:cs typeface="Calibri Light"/>
              </a:rPr>
              <a:t>.</a:t>
            </a:r>
            <a:br>
              <a:rPr lang="en-US" sz="2200" dirty="0">
                <a:latin typeface="Bookman Old Style"/>
              </a:rPr>
            </a:br>
            <a:endParaRPr lang="ru-RU" sz="2200">
              <a:solidFill>
                <a:schemeClr val="bg1">
                  <a:lumMod val="95000"/>
                  <a:lumOff val="5000"/>
                </a:schemeClr>
              </a:solidFill>
              <a:latin typeface="Bookman Old Style"/>
            </a:endParaRPr>
          </a:p>
          <a:p>
            <a:pPr algn="ctr"/>
            <a:endParaRPr lang="ru-RU" sz="2200" dirty="0">
              <a:solidFill>
                <a:schemeClr val="bg1">
                  <a:lumMod val="95000"/>
                  <a:lumOff val="5000"/>
                </a:schemeClr>
              </a:solidFill>
              <a:latin typeface="Bookman Old Style"/>
              <a:cs typeface="Calibri Light"/>
            </a:endParaRPr>
          </a:p>
        </p:txBody>
      </p:sp>
    </p:spTree>
    <p:extLst>
      <p:ext uri="{BB962C8B-B14F-4D97-AF65-F5344CB8AC3E}">
        <p14:creationId xmlns:p14="http://schemas.microsoft.com/office/powerpoint/2010/main" val="203839166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EAC317A-0062-C390-D030-3E6B2FABB4F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600" kern="1200">
                <a:solidFill>
                  <a:srgbClr val="FFFFFF"/>
                </a:solidFill>
                <a:latin typeface="Bookman Old Style"/>
              </a:rPr>
              <a:t>Any evaluation begins with the </a:t>
            </a:r>
            <a:r>
              <a:rPr lang="en-US" sz="1600" b="1" kern="1200">
                <a:solidFill>
                  <a:srgbClr val="FFFFFF"/>
                </a:solidFill>
                <a:latin typeface="Bookman Old Style"/>
              </a:rPr>
              <a:t>criteria</a:t>
            </a:r>
            <a:r>
              <a:rPr lang="en-US" sz="1600" kern="1200">
                <a:solidFill>
                  <a:srgbClr val="FFFFFF"/>
                </a:solidFill>
                <a:latin typeface="Bookman Old Style"/>
              </a:rPr>
              <a:t> which depend on the objectives. Some of the criteria could be:</a:t>
            </a:r>
          </a:p>
          <a:p>
            <a:pPr algn="ctr"/>
            <a:endParaRPr lang="en-US" sz="1600" kern="1200">
              <a:solidFill>
                <a:srgbClr val="FFFFFF"/>
              </a:solidFill>
              <a:latin typeface="Bookman Old Style"/>
            </a:endParaRPr>
          </a:p>
        </p:txBody>
      </p:sp>
      <p:graphicFrame>
        <p:nvGraphicFramePr>
          <p:cNvPr id="5" name="TextBox 2">
            <a:extLst>
              <a:ext uri="{FF2B5EF4-FFF2-40B4-BE49-F238E27FC236}">
                <a16:creationId xmlns:a16="http://schemas.microsoft.com/office/drawing/2014/main" id="{C53024D4-26BF-7056-3ABE-55FBAC69F021}"/>
              </a:ext>
            </a:extLst>
          </p:cNvPr>
          <p:cNvGraphicFramePr/>
          <p:nvPr>
            <p:extLst>
              <p:ext uri="{D42A27DB-BD31-4B8C-83A1-F6EECF244321}">
                <p14:modId xmlns:p14="http://schemas.microsoft.com/office/powerpoint/2010/main" val="3381394832"/>
              </p:ext>
            </p:extLst>
          </p:nvPr>
        </p:nvGraphicFramePr>
        <p:xfrm>
          <a:off x="3848253" y="231006"/>
          <a:ext cx="7505546"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4547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векторная графика&#10;&#10;Автоматически созданное описание">
            <a:extLst>
              <a:ext uri="{FF2B5EF4-FFF2-40B4-BE49-F238E27FC236}">
                <a16:creationId xmlns:a16="http://schemas.microsoft.com/office/drawing/2014/main" id="{7A736849-5687-3D62-2346-EC539C8F0B2E}"/>
              </a:ext>
            </a:extLst>
          </p:cNvPr>
          <p:cNvPicPr>
            <a:picLocks noChangeAspect="1"/>
          </p:cNvPicPr>
          <p:nvPr/>
        </p:nvPicPr>
        <p:blipFill rotWithShape="1">
          <a:blip r:embed="rId2"/>
          <a:srcRect l="207" t="1523" r="31021" b="1"/>
          <a:stretch/>
        </p:blipFill>
        <p:spPr>
          <a:xfrm>
            <a:off x="3523488" y="10"/>
            <a:ext cx="8668512" cy="6857990"/>
          </a:xfrm>
          <a:prstGeom prst="rect">
            <a:avLst/>
          </a:prstGeom>
        </p:spPr>
      </p:pic>
      <p:sp>
        <p:nvSpPr>
          <p:cNvPr id="16"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38353B69-A216-F197-44AF-E1E41FBF521D}"/>
              </a:ext>
            </a:extLst>
          </p:cNvPr>
          <p:cNvSpPr>
            <a:spLocks noGrp="1"/>
          </p:cNvSpPr>
          <p:nvPr>
            <p:ph type="title"/>
          </p:nvPr>
        </p:nvSpPr>
        <p:spPr>
          <a:xfrm>
            <a:off x="371094" y="1161288"/>
            <a:ext cx="5208989" cy="1124712"/>
          </a:xfrm>
        </p:spPr>
        <p:txBody>
          <a:bodyPr vert="horz" lIns="91440" tIns="45720" rIns="91440" bIns="45720" rtlCol="0" anchor="b">
            <a:normAutofit/>
          </a:bodyPr>
          <a:lstStyle/>
          <a:p>
            <a:r>
              <a:rPr lang="en-US" sz="3000" b="1" dirty="0">
                <a:latin typeface="Bookman Old Style"/>
              </a:rPr>
              <a:t>The various methods of training evaluation are:</a:t>
            </a:r>
            <a:endParaRPr lang="en-US" sz="3000">
              <a:latin typeface="Bookman Old Style"/>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9AC4813-DB24-EC54-5FFE-7B9A57475B0B}"/>
              </a:ext>
            </a:extLst>
          </p:cNvPr>
          <p:cNvSpPr txBox="1"/>
          <p:nvPr/>
        </p:nvSpPr>
        <p:spPr>
          <a:xfrm>
            <a:off x="371094" y="2718054"/>
            <a:ext cx="3921863"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57150" indent="-285750">
              <a:lnSpc>
                <a:spcPct val="90000"/>
              </a:lnSpc>
              <a:spcAft>
                <a:spcPts val="600"/>
              </a:spcAft>
              <a:buFont typeface="Wingdings"/>
              <a:buChar char="ü"/>
            </a:pPr>
            <a:r>
              <a:rPr lang="en-US" sz="1700" dirty="0">
                <a:latin typeface="Bookman Old Style"/>
              </a:rPr>
              <a:t>Observation</a:t>
            </a:r>
            <a:endParaRPr lang="ru-RU"/>
          </a:p>
          <a:p>
            <a:pPr marL="57150" indent="-285750">
              <a:lnSpc>
                <a:spcPct val="90000"/>
              </a:lnSpc>
              <a:spcAft>
                <a:spcPts val="600"/>
              </a:spcAft>
              <a:buFont typeface="Wingdings"/>
              <a:buChar char="ü"/>
            </a:pPr>
            <a:r>
              <a:rPr lang="en-US" sz="1700" dirty="0">
                <a:latin typeface="Bookman Old Style"/>
              </a:rPr>
              <a:t>Questionnaire</a:t>
            </a:r>
          </a:p>
          <a:p>
            <a:pPr marL="57150" indent="-285750">
              <a:lnSpc>
                <a:spcPct val="90000"/>
              </a:lnSpc>
              <a:spcAft>
                <a:spcPts val="600"/>
              </a:spcAft>
              <a:buFont typeface="Wingdings"/>
              <a:buChar char="ü"/>
            </a:pPr>
            <a:r>
              <a:rPr lang="en-US" sz="1700" dirty="0">
                <a:latin typeface="Bookman Old Style"/>
              </a:rPr>
              <a:t>Interview</a:t>
            </a:r>
          </a:p>
          <a:p>
            <a:pPr marL="57150" indent="-285750">
              <a:lnSpc>
                <a:spcPct val="90000"/>
              </a:lnSpc>
              <a:spcAft>
                <a:spcPts val="600"/>
              </a:spcAft>
              <a:buFont typeface="Wingdings"/>
              <a:buChar char="ü"/>
            </a:pPr>
            <a:r>
              <a:rPr lang="en-US" sz="1700" dirty="0" err="1">
                <a:latin typeface="Bookman Old Style"/>
              </a:rPr>
              <a:t>Self diaries</a:t>
            </a:r>
          </a:p>
          <a:p>
            <a:pPr marL="57150" indent="-285750">
              <a:lnSpc>
                <a:spcPct val="90000"/>
              </a:lnSpc>
              <a:spcAft>
                <a:spcPts val="600"/>
              </a:spcAft>
              <a:buFont typeface="Wingdings"/>
              <a:buChar char="ü"/>
            </a:pPr>
            <a:r>
              <a:rPr lang="en-US" sz="1700" dirty="0" err="1">
                <a:latin typeface="Bookman Old Style"/>
              </a:rPr>
              <a:t>Self recording</a:t>
            </a:r>
            <a:r>
              <a:rPr lang="en-US" sz="1700" dirty="0">
                <a:latin typeface="Bookman Old Style"/>
              </a:rPr>
              <a:t> of specific incidents</a:t>
            </a:r>
          </a:p>
        </p:txBody>
      </p:sp>
    </p:spTree>
    <p:extLst>
      <p:ext uri="{BB962C8B-B14F-4D97-AF65-F5344CB8AC3E}">
        <p14:creationId xmlns:p14="http://schemas.microsoft.com/office/powerpoint/2010/main" val="1572683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Заголовок 1">
            <a:extLst>
              <a:ext uri="{FF2B5EF4-FFF2-40B4-BE49-F238E27FC236}">
                <a16:creationId xmlns:a16="http://schemas.microsoft.com/office/drawing/2014/main" id="{5DE5C97C-77B0-91FD-F7F3-2E3FA509BB4C}"/>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b="1" kern="1200" dirty="0">
                <a:latin typeface="Bookman Old Style"/>
              </a:rPr>
              <a:t>Types of evaluation</a:t>
            </a:r>
            <a:endParaRPr lang="en-US" kern="1200" dirty="0">
              <a:latin typeface="Bookman Old Style"/>
            </a:endParaRPr>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Рисунок 4" descr="Изображение выглядит как логотип&#10;&#10;Автоматически созданное описание">
            <a:extLst>
              <a:ext uri="{FF2B5EF4-FFF2-40B4-BE49-F238E27FC236}">
                <a16:creationId xmlns:a16="http://schemas.microsoft.com/office/drawing/2014/main" id="{F64CACF0-FFCB-D044-5461-A10391640302}"/>
              </a:ext>
            </a:extLst>
          </p:cNvPr>
          <p:cNvPicPr>
            <a:picLocks noChangeAspect="1"/>
          </p:cNvPicPr>
          <p:nvPr/>
        </p:nvPicPr>
        <p:blipFill>
          <a:blip r:embed="rId2"/>
          <a:stretch>
            <a:fillRect/>
          </a:stretch>
        </p:blipFill>
        <p:spPr>
          <a:xfrm>
            <a:off x="1648674" y="704504"/>
            <a:ext cx="8894651"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TextBox 2">
            <a:extLst>
              <a:ext uri="{FF2B5EF4-FFF2-40B4-BE49-F238E27FC236}">
                <a16:creationId xmlns:a16="http://schemas.microsoft.com/office/drawing/2014/main" id="{B5F4EEAF-ABE5-32E5-3606-AF59F492CB0A}"/>
              </a:ext>
            </a:extLst>
          </p:cNvPr>
          <p:cNvSpPr txBox="1"/>
          <p:nvPr/>
        </p:nvSpPr>
        <p:spPr>
          <a:xfrm>
            <a:off x="4970835" y="3998019"/>
            <a:ext cx="6382966" cy="221651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500" dirty="0">
                <a:latin typeface="Bookman Old Style"/>
              </a:rPr>
              <a:t>Evaluating the Training (includes monitoring) addresses how one determines whether the goals or objectives were met and what impact the training had on actual performance on the job.</a:t>
            </a:r>
            <a:endParaRPr lang="ru-RU">
              <a:latin typeface="Bookman Old Style"/>
            </a:endParaRPr>
          </a:p>
          <a:p>
            <a:pPr>
              <a:lnSpc>
                <a:spcPct val="90000"/>
              </a:lnSpc>
              <a:spcAft>
                <a:spcPts val="600"/>
              </a:spcAft>
            </a:pPr>
            <a:r>
              <a:rPr lang="en-US" sz="1500" dirty="0">
                <a:latin typeface="Bookman Old Style"/>
              </a:rPr>
              <a:t>Generally there are four kinds of standard training evaluation:</a:t>
            </a:r>
            <a:endParaRPr lang="en-US" sz="1500">
              <a:latin typeface="Bookman Old Style"/>
              <a:cs typeface="Calibri" panose="020F0502020204030204"/>
            </a:endParaRPr>
          </a:p>
          <a:p>
            <a:pPr>
              <a:lnSpc>
                <a:spcPct val="90000"/>
              </a:lnSpc>
              <a:spcAft>
                <a:spcPts val="600"/>
              </a:spcAft>
            </a:pPr>
            <a:r>
              <a:rPr lang="en-US" sz="1500" dirty="0">
                <a:latin typeface="Bookman Old Style"/>
              </a:rPr>
              <a:t>1. Formative</a:t>
            </a:r>
            <a:endParaRPr lang="en-US" sz="1500">
              <a:latin typeface="Bookman Old Style"/>
              <a:cs typeface="Calibri" panose="020F0502020204030204"/>
            </a:endParaRPr>
          </a:p>
          <a:p>
            <a:pPr>
              <a:lnSpc>
                <a:spcPct val="90000"/>
              </a:lnSpc>
              <a:spcAft>
                <a:spcPts val="600"/>
              </a:spcAft>
            </a:pPr>
            <a:r>
              <a:rPr lang="en-US" sz="1500" dirty="0">
                <a:latin typeface="Bookman Old Style"/>
              </a:rPr>
              <a:t>2. Process</a:t>
            </a:r>
            <a:endParaRPr lang="en-US" sz="1500">
              <a:latin typeface="Bookman Old Style"/>
              <a:cs typeface="Calibri" panose="020F0502020204030204"/>
            </a:endParaRPr>
          </a:p>
          <a:p>
            <a:pPr>
              <a:lnSpc>
                <a:spcPct val="90000"/>
              </a:lnSpc>
              <a:spcAft>
                <a:spcPts val="600"/>
              </a:spcAft>
            </a:pPr>
            <a:r>
              <a:rPr lang="en-US" sz="1500" dirty="0">
                <a:latin typeface="Bookman Old Style"/>
              </a:rPr>
              <a:t>3. Outcome</a:t>
            </a:r>
            <a:endParaRPr lang="en-US" sz="1500">
              <a:latin typeface="Bookman Old Style"/>
              <a:cs typeface="Calibri" panose="020F0502020204030204"/>
            </a:endParaRPr>
          </a:p>
          <a:p>
            <a:pPr>
              <a:lnSpc>
                <a:spcPct val="90000"/>
              </a:lnSpc>
              <a:spcAft>
                <a:spcPts val="600"/>
              </a:spcAft>
            </a:pPr>
            <a:r>
              <a:rPr lang="en-US" sz="1500" dirty="0">
                <a:latin typeface="Bookman Old Style"/>
              </a:rPr>
              <a:t>4. Impact.</a:t>
            </a:r>
            <a:endParaRPr lang="en-US" sz="1500">
              <a:latin typeface="Bookman Old Style"/>
              <a:cs typeface="Calibri" panose="020F0502020204030204"/>
            </a:endParaRPr>
          </a:p>
        </p:txBody>
      </p:sp>
    </p:spTree>
    <p:extLst>
      <p:ext uri="{BB962C8B-B14F-4D97-AF65-F5344CB8AC3E}">
        <p14:creationId xmlns:p14="http://schemas.microsoft.com/office/powerpoint/2010/main" val="3635453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Pencil and answer-sheet">
            <a:extLst>
              <a:ext uri="{FF2B5EF4-FFF2-40B4-BE49-F238E27FC236}">
                <a16:creationId xmlns:a16="http://schemas.microsoft.com/office/drawing/2014/main" id="{B81AEB25-0743-634C-24F3-898183E3F5B7}"/>
              </a:ext>
            </a:extLst>
          </p:cNvPr>
          <p:cNvPicPr>
            <a:picLocks noChangeAspect="1"/>
          </p:cNvPicPr>
          <p:nvPr/>
        </p:nvPicPr>
        <p:blipFill rotWithShape="1">
          <a:blip r:embed="rId2"/>
          <a:srcRect l="34916" t="9091" r="-4" b="-4"/>
          <a:stretch/>
        </p:blipFill>
        <p:spPr>
          <a:xfrm>
            <a:off x="3523488" y="10"/>
            <a:ext cx="8668512" cy="6857990"/>
          </a:xfrm>
          <a:prstGeom prst="rect">
            <a:avLst/>
          </a:prstGeom>
        </p:spPr>
      </p:pic>
      <p:sp>
        <p:nvSpPr>
          <p:cNvPr id="19"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1FA55D52-1104-D5B0-CEFB-79A36EB7FE83}"/>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b="1" dirty="0">
                <a:latin typeface="Bookman Old Style"/>
              </a:rPr>
              <a:t>Formative Evaluation. </a:t>
            </a:r>
          </a:p>
        </p:txBody>
      </p:sp>
      <p:sp>
        <p:nvSpPr>
          <p:cNvPr id="20"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F9B2E1A-6E99-B8B3-64A8-DB9F22C03C76}"/>
              </a:ext>
            </a:extLst>
          </p:cNvPr>
          <p:cNvSpPr txBox="1"/>
          <p:nvPr/>
        </p:nvSpPr>
        <p:spPr>
          <a:xfrm>
            <a:off x="371094" y="2718054"/>
            <a:ext cx="5853694"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dirty="0">
                <a:latin typeface="Bookman Old Style"/>
              </a:rPr>
              <a:t>Formative Evaluation may be defined as “any combination of measurements obtained and judgments made before or during the implementation of materials, methods, or programs to control, assure or improve the quality of program performance or delivery.”</a:t>
            </a:r>
            <a:endParaRPr lang="ru-RU">
              <a:latin typeface="Bookman Old Style"/>
            </a:endParaRPr>
          </a:p>
          <a:p>
            <a:pPr>
              <a:lnSpc>
                <a:spcPct val="90000"/>
              </a:lnSpc>
              <a:spcAft>
                <a:spcPts val="600"/>
              </a:spcAft>
            </a:pPr>
            <a:r>
              <a:rPr lang="en-US" dirty="0">
                <a:latin typeface="Bookman Old Style"/>
              </a:rPr>
              <a:t>It answers such questions as, “Are the goals and objectives suitable for the intended audience?” “Are the methods and materials appropriate to the event?” “Can the event be easily replicated?”</a:t>
            </a:r>
            <a:endParaRPr lang="en-US">
              <a:latin typeface="Bookman Old Style"/>
              <a:cs typeface="Calibri" panose="020F0502020204030204"/>
            </a:endParaRPr>
          </a:p>
          <a:p>
            <a:pPr>
              <a:lnSpc>
                <a:spcPct val="90000"/>
              </a:lnSpc>
              <a:spcAft>
                <a:spcPts val="600"/>
              </a:spcAft>
            </a:pPr>
            <a:r>
              <a:rPr lang="en-US" dirty="0">
                <a:latin typeface="Bookman Old Style"/>
              </a:rPr>
              <a:t>Formative evaluation furnishes information for program developers and implementers.</a:t>
            </a:r>
            <a:endParaRPr lang="en-US">
              <a:latin typeface="Bookman Old Style"/>
              <a:cs typeface="Calibri" panose="020F0502020204030204"/>
            </a:endParaRPr>
          </a:p>
        </p:txBody>
      </p:sp>
    </p:spTree>
    <p:extLst>
      <p:ext uri="{BB962C8B-B14F-4D97-AF65-F5344CB8AC3E}">
        <p14:creationId xmlns:p14="http://schemas.microsoft.com/office/powerpoint/2010/main" val="26399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текст, в помещении&#10;&#10;Автоматически созданное описание">
            <a:extLst>
              <a:ext uri="{FF2B5EF4-FFF2-40B4-BE49-F238E27FC236}">
                <a16:creationId xmlns:a16="http://schemas.microsoft.com/office/drawing/2014/main" id="{D9C12822-6615-CF2E-E7A1-F4537C8A31C8}"/>
              </a:ext>
            </a:extLst>
          </p:cNvPr>
          <p:cNvPicPr>
            <a:picLocks noChangeAspect="1"/>
          </p:cNvPicPr>
          <p:nvPr/>
        </p:nvPicPr>
        <p:blipFill rotWithShape="1">
          <a:blip r:embed="rId2"/>
          <a:srcRect l="24246" t="9091" r="8244"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3B2F0697-7F4E-93DF-9E01-882FE555BE45}"/>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n-US" sz="2600" b="1" dirty="0">
                <a:latin typeface="Bookman Old Style"/>
              </a:rPr>
              <a:t>DEVELOPMENT</a:t>
            </a:r>
            <a:r>
              <a:rPr lang="en-US" sz="2600" dirty="0">
                <a:latin typeface="Bookman Old Style"/>
              </a:rPr>
              <a:t> includes the process by which managers and executives acquire not only skills and competency in their present jobs but also capacities for future managerial positions.</a:t>
            </a:r>
          </a:p>
          <a:p>
            <a:endParaRPr lang="en-US" sz="2600" dirty="0">
              <a:latin typeface="Bookman Old Style"/>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250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B669835-E11C-CB1A-ADD5-DBABA32E2C79}"/>
              </a:ext>
            </a:extLst>
          </p:cNvPr>
          <p:cNvPicPr>
            <a:picLocks noChangeAspect="1"/>
          </p:cNvPicPr>
          <p:nvPr/>
        </p:nvPicPr>
        <p:blipFill rotWithShape="1">
          <a:blip r:embed="rId2"/>
          <a:srcRect l="7829" r="7556" b="-2"/>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51D5FBD1-6CE6-97C4-EDB1-0E5D6A62B274}"/>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latin typeface="Bookman Old Style"/>
              </a:rPr>
              <a:t>Process Evaluation</a:t>
            </a:r>
          </a:p>
        </p:txBody>
      </p:sp>
      <p:sp>
        <p:nvSpPr>
          <p:cNvPr id="3" name="TextBox 2">
            <a:extLst>
              <a:ext uri="{FF2B5EF4-FFF2-40B4-BE49-F238E27FC236}">
                <a16:creationId xmlns:a16="http://schemas.microsoft.com/office/drawing/2014/main" id="{FE70BF14-4A5F-414B-C9E6-A4919A53F3D6}"/>
              </a:ext>
            </a:extLst>
          </p:cNvPr>
          <p:cNvSpPr txBox="1"/>
          <p:nvPr/>
        </p:nvSpPr>
        <p:spPr>
          <a:xfrm>
            <a:off x="7531610" y="2434201"/>
            <a:ext cx="4348075"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a:lnSpc>
                <a:spcPct val="90000"/>
              </a:lnSpc>
              <a:spcAft>
                <a:spcPts val="600"/>
              </a:spcAft>
            </a:pPr>
            <a:r>
              <a:rPr lang="en-US" sz="1600" dirty="0">
                <a:latin typeface="Bookman Old Style"/>
              </a:rPr>
              <a:t>Process evaluation provides information about what occurs during training. This includes giving and receiving verbal feedback.</a:t>
            </a:r>
            <a:endParaRPr lang="ru-RU" sz="1600">
              <a:cs typeface="Calibri"/>
            </a:endParaRPr>
          </a:p>
          <a:p>
            <a:pPr>
              <a:lnSpc>
                <a:spcPct val="90000"/>
              </a:lnSpc>
              <a:spcAft>
                <a:spcPts val="600"/>
              </a:spcAft>
            </a:pPr>
            <a:r>
              <a:rPr lang="en-US" sz="1600" dirty="0">
                <a:latin typeface="Bookman Old Style"/>
              </a:rPr>
              <a:t>Process Evaluation answers the question, “What did you do?” It focuses on procedures and actions being used to produce results.</a:t>
            </a:r>
          </a:p>
          <a:p>
            <a:pPr>
              <a:lnSpc>
                <a:spcPct val="90000"/>
              </a:lnSpc>
              <a:spcAft>
                <a:spcPts val="600"/>
              </a:spcAft>
            </a:pPr>
            <a:r>
              <a:rPr lang="en-US" sz="1600" dirty="0">
                <a:latin typeface="Bookman Old Style"/>
              </a:rPr>
              <a:t>It monitors the quality of an event or project by various means. Traditionally, working as an “onlooker,” the evaluator describes this process and measures the results in oral and written reports.</a:t>
            </a:r>
          </a:p>
          <a:p>
            <a:pPr>
              <a:lnSpc>
                <a:spcPct val="90000"/>
              </a:lnSpc>
              <a:spcAft>
                <a:spcPts val="600"/>
              </a:spcAft>
            </a:pPr>
            <a:r>
              <a:rPr lang="en-US" sz="1600" dirty="0">
                <a:latin typeface="Bookman Old Style"/>
              </a:rPr>
              <a:t>Process evaluation is the most common type of training evaluation. It takes place during training delivery and at the end of the event.</a:t>
            </a:r>
          </a:p>
        </p:txBody>
      </p:sp>
    </p:spTree>
    <p:extLst>
      <p:ext uri="{BB962C8B-B14F-4D97-AF65-F5344CB8AC3E}">
        <p14:creationId xmlns:p14="http://schemas.microsoft.com/office/powerpoint/2010/main" val="544471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holding a pen and shading circles on a sheet">
            <a:extLst>
              <a:ext uri="{FF2B5EF4-FFF2-40B4-BE49-F238E27FC236}">
                <a16:creationId xmlns:a16="http://schemas.microsoft.com/office/drawing/2014/main" id="{E17D9791-B1A1-4B52-2A2C-7270EE29512D}"/>
              </a:ext>
            </a:extLst>
          </p:cNvPr>
          <p:cNvPicPr>
            <a:picLocks noChangeAspect="1"/>
          </p:cNvPicPr>
          <p:nvPr/>
        </p:nvPicPr>
        <p:blipFill rotWithShape="1">
          <a:blip r:embed="rId2"/>
          <a:srcRect l="8973" t="2142" r="18859" b="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6EE3D949-34E3-E944-4BCA-E12A97CFFB3C}"/>
              </a:ext>
            </a:extLst>
          </p:cNvPr>
          <p:cNvSpPr>
            <a:spLocks noGrp="1"/>
          </p:cNvSpPr>
          <p:nvPr>
            <p:ph type="title"/>
          </p:nvPr>
        </p:nvSpPr>
        <p:spPr>
          <a:xfrm>
            <a:off x="371094" y="1161288"/>
            <a:ext cx="3792313" cy="1124712"/>
          </a:xfrm>
        </p:spPr>
        <p:txBody>
          <a:bodyPr vert="horz" lIns="91440" tIns="45720" rIns="91440" bIns="45720" rtlCol="0" anchor="b">
            <a:normAutofit/>
          </a:bodyPr>
          <a:lstStyle/>
          <a:p>
            <a:r>
              <a:rPr lang="en-US" sz="2800" dirty="0">
                <a:latin typeface="Bookman Old Style"/>
              </a:rPr>
              <a:t>Outcome Evaluation</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0D2FBF4-2870-147D-A01B-1C3B7F29AF77}"/>
              </a:ext>
            </a:extLst>
          </p:cNvPr>
          <p:cNvSpPr txBox="1"/>
          <p:nvPr/>
        </p:nvSpPr>
        <p:spPr>
          <a:xfrm>
            <a:off x="371094" y="2718054"/>
            <a:ext cx="4844849"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dirty="0">
                <a:latin typeface="Bookman Old Style"/>
              </a:rPr>
              <a:t>Outcome evaluation determines whether or not the desired results (e.g., what participants are doing) of applying new skills were Achieved in the short-term.</a:t>
            </a:r>
            <a:endParaRPr lang="ru-RU">
              <a:latin typeface="Bookman Old Style"/>
            </a:endParaRPr>
          </a:p>
          <a:p>
            <a:pPr>
              <a:lnSpc>
                <a:spcPct val="90000"/>
              </a:lnSpc>
              <a:spcAft>
                <a:spcPts val="600"/>
              </a:spcAft>
            </a:pPr>
            <a:r>
              <a:rPr lang="en-US" dirty="0">
                <a:latin typeface="Bookman Old Style"/>
              </a:rPr>
              <a:t>Outcome Evaluation answers the question, “What happened to the knowledge, attitudes, and behaviors of the intended population?”</a:t>
            </a:r>
            <a:endParaRPr lang="en-US">
              <a:latin typeface="Bookman Old Style"/>
              <a:cs typeface="Calibri" panose="020F0502020204030204"/>
            </a:endParaRPr>
          </a:p>
          <a:p>
            <a:pPr>
              <a:lnSpc>
                <a:spcPct val="90000"/>
              </a:lnSpc>
              <a:spcAft>
                <a:spcPts val="600"/>
              </a:spcAft>
            </a:pPr>
            <a:r>
              <a:rPr lang="en-US" dirty="0">
                <a:latin typeface="Bookman Old Style"/>
              </a:rPr>
              <a:t>This project would produce both “outcomes” and “impacts.”</a:t>
            </a:r>
            <a:endParaRPr lang="en-US">
              <a:latin typeface="Bookman Old Style"/>
              <a:cs typeface="Calibri" panose="020F0502020204030204"/>
            </a:endParaRPr>
          </a:p>
          <a:p>
            <a:pPr>
              <a:lnSpc>
                <a:spcPct val="90000"/>
              </a:lnSpc>
              <a:spcAft>
                <a:spcPts val="600"/>
              </a:spcAft>
            </a:pPr>
            <a:r>
              <a:rPr lang="en-US" dirty="0">
                <a:latin typeface="Bookman Old Style"/>
              </a:rPr>
              <a:t>Outcome evaluation is a long-term undertaking.</a:t>
            </a:r>
            <a:endParaRPr lang="en-US">
              <a:latin typeface="Bookman Old Style"/>
              <a:cs typeface="Calibri" panose="020F0502020204030204"/>
            </a:endParaRPr>
          </a:p>
          <a:p>
            <a:pPr>
              <a:lnSpc>
                <a:spcPct val="90000"/>
              </a:lnSpc>
              <a:spcAft>
                <a:spcPts val="600"/>
              </a:spcAft>
            </a:pPr>
            <a:r>
              <a:rPr lang="en-US" dirty="0">
                <a:latin typeface="Bookman Old Style"/>
              </a:rPr>
              <a:t>Outcome evaluation answers the question, “What did the participants do?”</a:t>
            </a:r>
            <a:endParaRPr lang="en-US">
              <a:latin typeface="Bookman Old Style"/>
              <a:cs typeface="Calibri"/>
            </a:endParaRPr>
          </a:p>
        </p:txBody>
      </p:sp>
    </p:spTree>
    <p:extLst>
      <p:ext uri="{BB962C8B-B14F-4D97-AF65-F5344CB8AC3E}">
        <p14:creationId xmlns:p14="http://schemas.microsoft.com/office/powerpoint/2010/main" val="2571881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1B12FF-86EA-5611-8464-21B5F4DB7AE5}"/>
              </a:ext>
            </a:extLst>
          </p:cNvPr>
          <p:cNvPicPr>
            <a:picLocks noChangeAspect="1"/>
          </p:cNvPicPr>
          <p:nvPr/>
        </p:nvPicPr>
        <p:blipFill rotWithShape="1">
          <a:blip r:embed="rId2"/>
          <a:srcRect t="9090" r="21399" b="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4F651927-D86C-665C-C28D-CFB7339E3D6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latin typeface="Bookman Old Style"/>
              </a:rPr>
              <a:t>Impact Evaluation</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C8D47B0-BB10-A8ED-B0DC-4AE36A55A970}"/>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700" dirty="0">
                <a:latin typeface="Bookman Old Style"/>
              </a:rPr>
              <a:t>Impact determines how the results of the training affect the strategic goal.</a:t>
            </a:r>
            <a:endParaRPr lang="ru-RU">
              <a:latin typeface="Bookman Old Style"/>
              <a:cs typeface="Calibri" panose="020F0502020204030204"/>
            </a:endParaRPr>
          </a:p>
          <a:p>
            <a:pPr>
              <a:lnSpc>
                <a:spcPct val="90000"/>
              </a:lnSpc>
              <a:spcAft>
                <a:spcPts val="600"/>
              </a:spcAft>
            </a:pPr>
            <a:r>
              <a:rPr lang="en-US" sz="1700" dirty="0">
                <a:latin typeface="Bookman Old Style"/>
              </a:rPr>
              <a:t> Impact Evaluation takes even longer than outcome evaluation and you may never know for sure that your project helped bring about the change.</a:t>
            </a:r>
            <a:endParaRPr lang="en-US" sz="1700">
              <a:latin typeface="Bookman Old Style"/>
              <a:cs typeface="Calibri"/>
            </a:endParaRPr>
          </a:p>
          <a:p>
            <a:pPr>
              <a:lnSpc>
                <a:spcPct val="90000"/>
              </a:lnSpc>
              <a:spcAft>
                <a:spcPts val="600"/>
              </a:spcAft>
            </a:pPr>
            <a:r>
              <a:rPr lang="en-US" sz="1700" dirty="0">
                <a:latin typeface="Bookman Old Style"/>
              </a:rPr>
              <a:t>Impacts occur through an accumulation of “outcomes.”</a:t>
            </a:r>
            <a:endParaRPr lang="en-US" sz="1700">
              <a:latin typeface="Bookman Old Style"/>
              <a:cs typeface="Calibri"/>
            </a:endParaRPr>
          </a:p>
        </p:txBody>
      </p:sp>
    </p:spTree>
    <p:extLst>
      <p:ext uri="{BB962C8B-B14F-4D97-AF65-F5344CB8AC3E}">
        <p14:creationId xmlns:p14="http://schemas.microsoft.com/office/powerpoint/2010/main" val="1656508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Консультації та навчання | БюджетСофт">
            <a:extLst>
              <a:ext uri="{FF2B5EF4-FFF2-40B4-BE49-F238E27FC236}">
                <a16:creationId xmlns:a16="http://schemas.microsoft.com/office/drawing/2014/main" id="{95FD7C4F-3A19-5141-2560-C3A52DD2C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901" r="1443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Заголовок 3">
            <a:extLst>
              <a:ext uri="{FF2B5EF4-FFF2-40B4-BE49-F238E27FC236}">
                <a16:creationId xmlns:a16="http://schemas.microsoft.com/office/drawing/2014/main" id="{E2822B1A-8DD2-C4DE-E1E2-BF914DC44CF3}"/>
              </a:ext>
            </a:extLst>
          </p:cNvPr>
          <p:cNvSpPr>
            <a:spLocks noGrp="1"/>
          </p:cNvSpPr>
          <p:nvPr>
            <p:ph type="title"/>
          </p:nvPr>
        </p:nvSpPr>
        <p:spPr>
          <a:xfrm>
            <a:off x="523875" y="5317240"/>
            <a:ext cx="11210925" cy="744836"/>
          </a:xfrm>
        </p:spPr>
        <p:txBody>
          <a:bodyPr>
            <a:normAutofit/>
          </a:bodyPr>
          <a:lstStyle/>
          <a:p>
            <a:pPr algn="ctr"/>
            <a:r>
              <a:rPr lang="en-US" sz="3600" b="1" dirty="0">
                <a:solidFill>
                  <a:schemeClr val="tx1">
                    <a:lumMod val="85000"/>
                    <a:lumOff val="15000"/>
                  </a:schemeClr>
                </a:solidFill>
                <a:latin typeface="Bookman Old Style"/>
              </a:rPr>
              <a:t>4</a:t>
            </a:r>
            <a:r>
              <a:rPr lang="en-US" sz="3600" b="1" i="0" u="none" strike="noStrike" dirty="0">
                <a:solidFill>
                  <a:schemeClr val="tx1">
                    <a:lumMod val="85000"/>
                    <a:lumOff val="15000"/>
                  </a:schemeClr>
                </a:solidFill>
                <a:effectLst/>
                <a:latin typeface="Bookman Old Style"/>
              </a:rPr>
              <a:t>.</a:t>
            </a:r>
            <a:r>
              <a:rPr lang="en-US" sz="3600" b="1" dirty="0">
                <a:solidFill>
                  <a:schemeClr val="tx1">
                    <a:lumMod val="85000"/>
                    <a:lumOff val="15000"/>
                  </a:schemeClr>
                </a:solidFill>
                <a:latin typeface="Bookman Old Style"/>
              </a:rPr>
              <a:t>Activities of employee development</a:t>
            </a:r>
            <a:endParaRPr lang="ru-RU" dirty="0">
              <a:solidFill>
                <a:schemeClr val="tx1">
                  <a:lumMod val="85000"/>
                  <a:lumOff val="15000"/>
                </a:schemeClr>
              </a:solidFill>
              <a:latin typeface="Calibri Light" panose="020F0302020204030204"/>
              <a:cs typeface="Calibri Light" panose="020F0302020204030204"/>
            </a:endParaRPr>
          </a:p>
        </p:txBody>
      </p:sp>
      <p:cxnSp>
        <p:nvCxnSpPr>
          <p:cNvPr id="1033" name="Straight Connector 10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158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1A9D754D-0347-19ED-614A-75D55C70171B}"/>
              </a:ext>
            </a:extLst>
          </p:cNvPr>
          <p:cNvSpPr>
            <a:spLocks noGrp="1"/>
          </p:cNvSpPr>
          <p:nvPr>
            <p:ph type="title"/>
          </p:nvPr>
        </p:nvSpPr>
        <p:spPr>
          <a:xfrm>
            <a:off x="2555631" y="1441938"/>
            <a:ext cx="7080738" cy="3974124"/>
          </a:xfrm>
        </p:spPr>
        <p:txBody>
          <a:bodyPr>
            <a:normAutofit fontScale="90000"/>
          </a:bodyPr>
          <a:lstStyle/>
          <a:p>
            <a:pPr algn="ctr"/>
            <a:r>
              <a:rPr lang="ru-RU" sz="3400" dirty="0" err="1">
                <a:solidFill>
                  <a:schemeClr val="bg1">
                    <a:lumMod val="95000"/>
                    <a:lumOff val="5000"/>
                  </a:schemeClr>
                </a:solidFill>
                <a:latin typeface="Bookman Old Style"/>
                <a:cs typeface="Calibri Light"/>
              </a:rPr>
              <a:t>Many</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companies</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provide</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access</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to</a:t>
            </a:r>
            <a:r>
              <a:rPr lang="ru-RU" sz="3400" dirty="0">
                <a:solidFill>
                  <a:schemeClr val="bg1">
                    <a:lumMod val="95000"/>
                    <a:lumOff val="5000"/>
                  </a:schemeClr>
                </a:solidFill>
                <a:latin typeface="Bookman Old Style"/>
                <a:cs typeface="Calibri Light"/>
              </a:rPr>
              <a:t> e-</a:t>
            </a:r>
            <a:r>
              <a:rPr lang="ru-RU" sz="3400" dirty="0" err="1">
                <a:solidFill>
                  <a:schemeClr val="bg1">
                    <a:lumMod val="95000"/>
                    <a:lumOff val="5000"/>
                  </a:schemeClr>
                </a:solidFill>
                <a:latin typeface="Bookman Old Style"/>
                <a:cs typeface="Calibri Light"/>
              </a:rPr>
              <a:t>learning</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on</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topics</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including</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project</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management</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software</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training</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and</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technical</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skills</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Some</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will</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also</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provide</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reimbursement</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for</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their</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employees</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to</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attend</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professional</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conferences</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or</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certifications</a:t>
            </a:r>
            <a:r>
              <a:rPr lang="ru-RU" sz="3400" dirty="0">
                <a:solidFill>
                  <a:schemeClr val="bg1">
                    <a:lumMod val="95000"/>
                    <a:lumOff val="5000"/>
                  </a:schemeClr>
                </a:solidFill>
                <a:latin typeface="Bookman Old Style"/>
                <a:cs typeface="Calibri Light"/>
              </a:rPr>
              <a:t> </a:t>
            </a:r>
            <a:r>
              <a:rPr lang="ru-RU" sz="3400" dirty="0" err="1">
                <a:solidFill>
                  <a:schemeClr val="bg1">
                    <a:lumMod val="95000"/>
                    <a:lumOff val="5000"/>
                  </a:schemeClr>
                </a:solidFill>
                <a:latin typeface="Bookman Old Style"/>
                <a:cs typeface="Calibri Light"/>
              </a:rPr>
              <a:t>externally</a:t>
            </a:r>
            <a:r>
              <a:rPr lang="ru-RU" sz="3400" dirty="0">
                <a:solidFill>
                  <a:schemeClr val="bg1">
                    <a:lumMod val="95000"/>
                    <a:lumOff val="5000"/>
                  </a:schemeClr>
                </a:solidFill>
                <a:latin typeface="Bookman Old Style"/>
                <a:cs typeface="Calibri Light"/>
              </a:rPr>
              <a:t>. </a:t>
            </a:r>
            <a:br>
              <a:rPr lang="en-US" sz="3400" dirty="0">
                <a:latin typeface="Bookman Old Style"/>
              </a:rPr>
            </a:br>
            <a:endParaRPr lang="ru-RU" sz="3400">
              <a:solidFill>
                <a:schemeClr val="bg1">
                  <a:lumMod val="95000"/>
                  <a:lumOff val="5000"/>
                </a:schemeClr>
              </a:solidFill>
              <a:latin typeface="Bookman Old Style"/>
            </a:endParaRPr>
          </a:p>
          <a:p>
            <a:pPr algn="ctr"/>
            <a:endParaRPr lang="ru-RU" sz="3400" dirty="0">
              <a:solidFill>
                <a:schemeClr val="bg1">
                  <a:lumMod val="95000"/>
                  <a:lumOff val="5000"/>
                </a:schemeClr>
              </a:solidFill>
              <a:latin typeface="Bookman Old Style"/>
              <a:cs typeface="Calibri Light"/>
            </a:endParaRPr>
          </a:p>
        </p:txBody>
      </p:sp>
    </p:spTree>
    <p:extLst>
      <p:ext uri="{BB962C8B-B14F-4D97-AF65-F5344CB8AC3E}">
        <p14:creationId xmlns:p14="http://schemas.microsoft.com/office/powerpoint/2010/main" val="15226055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77EB5BEC-92C7-EF76-8FF4-2EADC5D28391}"/>
              </a:ext>
            </a:extLst>
          </p:cNvPr>
          <p:cNvSpPr>
            <a:spLocks noGrp="1"/>
          </p:cNvSpPr>
          <p:nvPr>
            <p:ph type="title"/>
          </p:nvPr>
        </p:nvSpPr>
        <p:spPr>
          <a:xfrm>
            <a:off x="2555631" y="1441938"/>
            <a:ext cx="7080738" cy="3974124"/>
          </a:xfrm>
        </p:spPr>
        <p:txBody>
          <a:bodyPr>
            <a:normAutofit/>
          </a:bodyPr>
          <a:lstStyle/>
          <a:p>
            <a:pPr algn="ctr"/>
            <a:r>
              <a:rPr lang="en-US" sz="2200" dirty="0">
                <a:solidFill>
                  <a:schemeClr val="bg1">
                    <a:lumMod val="95000"/>
                    <a:lumOff val="5000"/>
                  </a:schemeClr>
                </a:solidFill>
                <a:latin typeface="Bookman Old Style"/>
                <a:ea typeface="+mj-lt"/>
                <a:cs typeface="+mj-lt"/>
              </a:rPr>
              <a:t>Employee Development is one of the most important functions of Human Resource Management. Employee development means to develop the abilities of an individual employee and organization as a whole so; hence employee development consists of individual or employee and overall growth of the employee as when employees of the organization would develop the organization, organization would be more flourished and the employee performance would increase.</a:t>
            </a:r>
            <a:br>
              <a:rPr lang="en-US" sz="2200" dirty="0">
                <a:latin typeface="Bookman Old Style"/>
                <a:ea typeface="+mj-lt"/>
                <a:cs typeface="+mj-lt"/>
              </a:rPr>
            </a:br>
            <a:endParaRPr lang="ru-RU" sz="2200">
              <a:solidFill>
                <a:schemeClr val="bg1">
                  <a:lumMod val="95000"/>
                  <a:lumOff val="5000"/>
                </a:schemeClr>
              </a:solidFill>
            </a:endParaRPr>
          </a:p>
        </p:txBody>
      </p:sp>
    </p:spTree>
    <p:extLst>
      <p:ext uri="{BB962C8B-B14F-4D97-AF65-F5344CB8AC3E}">
        <p14:creationId xmlns:p14="http://schemas.microsoft.com/office/powerpoint/2010/main" val="41081956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небо, желтый, знак&#10;&#10;Автоматически созданное описание">
            <a:extLst>
              <a:ext uri="{FF2B5EF4-FFF2-40B4-BE49-F238E27FC236}">
                <a16:creationId xmlns:a16="http://schemas.microsoft.com/office/drawing/2014/main" id="{68BBC75F-83A5-032B-535B-BE5C1232A874}"/>
              </a:ext>
            </a:extLst>
          </p:cNvPr>
          <p:cNvPicPr>
            <a:picLocks noChangeAspect="1"/>
          </p:cNvPicPr>
          <p:nvPr/>
        </p:nvPicPr>
        <p:blipFill rotWithShape="1">
          <a:blip r:embed="rId2"/>
          <a:srcRect r="6237"/>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6C40E91A-E3DD-49E9-E6BB-A3474B001C41}"/>
              </a:ext>
            </a:extLst>
          </p:cNvPr>
          <p:cNvSpPr>
            <a:spLocks noGrp="1"/>
          </p:cNvSpPr>
          <p:nvPr>
            <p:ph type="title"/>
          </p:nvPr>
        </p:nvSpPr>
        <p:spPr>
          <a:xfrm>
            <a:off x="494763" y="923209"/>
            <a:ext cx="5560836" cy="1899912"/>
          </a:xfrm>
        </p:spPr>
        <p:txBody>
          <a:bodyPr vert="horz" lIns="91440" tIns="45720" rIns="91440" bIns="45720" rtlCol="0" anchor="ctr">
            <a:normAutofit/>
          </a:bodyPr>
          <a:lstStyle/>
          <a:p>
            <a:r>
              <a:rPr lang="en-US" sz="4000" b="1" dirty="0">
                <a:latin typeface="Bookman Old Style"/>
              </a:rPr>
              <a:t>Challenges in Employee Development </a:t>
            </a:r>
          </a:p>
          <a:p>
            <a:endParaRPr lang="en-US" sz="4000"/>
          </a:p>
        </p:txBody>
      </p:sp>
      <p:sp>
        <p:nvSpPr>
          <p:cNvPr id="3" name="TextBox 2">
            <a:extLst>
              <a:ext uri="{FF2B5EF4-FFF2-40B4-BE49-F238E27FC236}">
                <a16:creationId xmlns:a16="http://schemas.microsoft.com/office/drawing/2014/main" id="{0D8F47BF-CDC7-842F-674E-7121D561140C}"/>
              </a:ext>
            </a:extLst>
          </p:cNvPr>
          <p:cNvSpPr txBox="1"/>
          <p:nvPr/>
        </p:nvSpPr>
        <p:spPr>
          <a:xfrm>
            <a:off x="441101" y="3496708"/>
            <a:ext cx="4026104"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000" dirty="0">
                <a:latin typeface="Bookman Old Style"/>
              </a:rPr>
              <a:t>As employee development depends upon the individual employee whether employee is willing to participate or not. Employee development also depends upon the organization culture, attitude of top management, and limited opportunities of promotion.</a:t>
            </a:r>
            <a:endParaRPr lang="ru-RU">
              <a:latin typeface="Bookman Old Style"/>
            </a:endParaRPr>
          </a:p>
        </p:txBody>
      </p:sp>
    </p:spTree>
    <p:extLst>
      <p:ext uri="{BB962C8B-B14F-4D97-AF65-F5344CB8AC3E}">
        <p14:creationId xmlns:p14="http://schemas.microsoft.com/office/powerpoint/2010/main" val="2923451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D3EA4E67-4EC1-5DE6-2FBD-54B2665FDD1F}"/>
              </a:ext>
            </a:extLst>
          </p:cNvPr>
          <p:cNvSpPr>
            <a:spLocks noGrp="1"/>
          </p:cNvSpPr>
          <p:nvPr>
            <p:ph type="title"/>
          </p:nvPr>
        </p:nvSpPr>
        <p:spPr>
          <a:xfrm>
            <a:off x="838201" y="643467"/>
            <a:ext cx="4339286" cy="1800526"/>
          </a:xfrm>
        </p:spPr>
        <p:txBody>
          <a:bodyPr vert="horz" lIns="91440" tIns="45720" rIns="91440" bIns="45720" rtlCol="0" anchor="ctr">
            <a:normAutofit/>
          </a:bodyPr>
          <a:lstStyle/>
          <a:p>
            <a:r>
              <a:rPr lang="en-US" b="1" kern="1200" dirty="0">
                <a:latin typeface="Bookman Old Style"/>
              </a:rPr>
              <a:t>Organization Culture</a:t>
            </a:r>
          </a:p>
        </p:txBody>
      </p:sp>
      <p:sp>
        <p:nvSpPr>
          <p:cNvPr id="3" name="TextBox 2">
            <a:extLst>
              <a:ext uri="{FF2B5EF4-FFF2-40B4-BE49-F238E27FC236}">
                <a16:creationId xmlns:a16="http://schemas.microsoft.com/office/drawing/2014/main" id="{70D74423-751C-6437-B3EB-6836E21313BA}"/>
              </a:ext>
            </a:extLst>
          </p:cNvPr>
          <p:cNvSpPr txBox="1"/>
          <p:nvPr/>
        </p:nvSpPr>
        <p:spPr>
          <a:xfrm>
            <a:off x="677215" y="3084874"/>
            <a:ext cx="4639795" cy="355358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000" dirty="0">
                <a:latin typeface="Bookman Old Style"/>
              </a:rPr>
              <a:t>If organization culture supports employees, it will encourage employees to participate in decision making then employees would more develop and performance would increase. </a:t>
            </a:r>
            <a:endParaRPr lang="ru-RU">
              <a:latin typeface="Bookman Old Style"/>
            </a:endParaRPr>
          </a:p>
        </p:txBody>
      </p:sp>
      <p:pic>
        <p:nvPicPr>
          <p:cNvPr id="4" name="Рисунок 4" descr="Изображение выглядит как диаграмма&#10;&#10;Автоматически созданное описание">
            <a:extLst>
              <a:ext uri="{FF2B5EF4-FFF2-40B4-BE49-F238E27FC236}">
                <a16:creationId xmlns:a16="http://schemas.microsoft.com/office/drawing/2014/main" id="{A04FDF6F-9FF9-2305-A2ED-280426436239}"/>
              </a:ext>
            </a:extLst>
          </p:cNvPr>
          <p:cNvPicPr>
            <a:picLocks noChangeAspect="1"/>
          </p:cNvPicPr>
          <p:nvPr/>
        </p:nvPicPr>
        <p:blipFill>
          <a:blip r:embed="rId2"/>
          <a:stretch>
            <a:fillRect/>
          </a:stretch>
        </p:blipFill>
        <p:spPr>
          <a:xfrm>
            <a:off x="6800986" y="2280023"/>
            <a:ext cx="4747547" cy="2326298"/>
          </a:xfrm>
          <a:prstGeom prst="rect">
            <a:avLst/>
          </a:prstGeom>
        </p:spPr>
      </p:pic>
    </p:spTree>
    <p:extLst>
      <p:ext uri="{BB962C8B-B14F-4D97-AF65-F5344CB8AC3E}">
        <p14:creationId xmlns:p14="http://schemas.microsoft.com/office/powerpoint/2010/main" val="149362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B480139C-0398-38A2-3A89-5F72F321655E}"/>
              </a:ext>
            </a:extLst>
          </p:cNvPr>
          <p:cNvPicPr>
            <a:picLocks noChangeAspect="1"/>
          </p:cNvPicPr>
          <p:nvPr/>
        </p:nvPicPr>
        <p:blipFill rotWithShape="1">
          <a:blip r:embed="rId2"/>
          <a:srcRect t="109"/>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57B73D31-05BE-B788-C0DA-1A4C8261CDF8}"/>
              </a:ext>
            </a:extLst>
          </p:cNvPr>
          <p:cNvSpPr>
            <a:spLocks noGrp="1"/>
          </p:cNvSpPr>
          <p:nvPr>
            <p:ph type="title"/>
          </p:nvPr>
        </p:nvSpPr>
        <p:spPr>
          <a:xfrm>
            <a:off x="838200" y="365125"/>
            <a:ext cx="4605653" cy="1899912"/>
          </a:xfrm>
        </p:spPr>
        <p:txBody>
          <a:bodyPr vert="horz" lIns="91440" tIns="45720" rIns="91440" bIns="45720" rtlCol="0" anchor="ctr">
            <a:normAutofit/>
          </a:bodyPr>
          <a:lstStyle/>
          <a:p>
            <a:r>
              <a:rPr lang="en-US" sz="4000" b="1" dirty="0">
                <a:latin typeface="Bookman Old Style"/>
              </a:rPr>
              <a:t>Attitude of Top Management</a:t>
            </a:r>
          </a:p>
        </p:txBody>
      </p:sp>
      <p:sp>
        <p:nvSpPr>
          <p:cNvPr id="3" name="TextBox 2">
            <a:extLst>
              <a:ext uri="{FF2B5EF4-FFF2-40B4-BE49-F238E27FC236}">
                <a16:creationId xmlns:a16="http://schemas.microsoft.com/office/drawing/2014/main" id="{427E1909-5D5C-8DCE-C6DB-7B45FEBB4F07}"/>
              </a:ext>
            </a:extLst>
          </p:cNvPr>
          <p:cNvSpPr txBox="1"/>
          <p:nvPr/>
        </p:nvSpPr>
        <p:spPr>
          <a:xfrm>
            <a:off x="83820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000" dirty="0">
                <a:latin typeface="Bookman Old Style"/>
              </a:rPr>
              <a:t>Top Management attitude is another important factor that influences on employee developmental activities. It depends on the sincerity and commitment of the top management. </a:t>
            </a:r>
            <a:endParaRPr lang="ru-RU">
              <a:latin typeface="Bookman Old Style"/>
            </a:endParaRPr>
          </a:p>
        </p:txBody>
      </p:sp>
    </p:spTree>
    <p:extLst>
      <p:ext uri="{BB962C8B-B14F-4D97-AF65-F5344CB8AC3E}">
        <p14:creationId xmlns:p14="http://schemas.microsoft.com/office/powerpoint/2010/main" val="3454502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логотип&#10;&#10;Автоматически созданное описание">
            <a:extLst>
              <a:ext uri="{FF2B5EF4-FFF2-40B4-BE49-F238E27FC236}">
                <a16:creationId xmlns:a16="http://schemas.microsoft.com/office/drawing/2014/main" id="{B30A9399-A21C-CD8E-1662-5D0E5EC4071C}"/>
              </a:ext>
            </a:extLst>
          </p:cNvPr>
          <p:cNvPicPr>
            <a:picLocks noChangeAspect="1"/>
          </p:cNvPicPr>
          <p:nvPr/>
        </p:nvPicPr>
        <p:blipFill rotWithShape="1">
          <a:blip r:embed="rId2"/>
          <a:srcRect l="838" r="25138"/>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48B8FA57-50C0-A477-F009-74B3A83DDF91}"/>
              </a:ext>
            </a:extLst>
          </p:cNvPr>
          <p:cNvSpPr>
            <a:spLocks noGrp="1"/>
          </p:cNvSpPr>
          <p:nvPr>
            <p:ph type="title"/>
          </p:nvPr>
        </p:nvSpPr>
        <p:spPr>
          <a:xfrm>
            <a:off x="838200" y="365125"/>
            <a:ext cx="4519794" cy="1899912"/>
          </a:xfrm>
        </p:spPr>
        <p:txBody>
          <a:bodyPr vert="horz" lIns="91440" tIns="45720" rIns="91440" bIns="45720" rtlCol="0" anchor="ctr">
            <a:normAutofit/>
          </a:bodyPr>
          <a:lstStyle/>
          <a:p>
            <a:r>
              <a:rPr lang="en-US" sz="4000" b="1" dirty="0">
                <a:latin typeface="Bookman Old Style"/>
              </a:rPr>
              <a:t>Limited Opportunities of Promotion</a:t>
            </a:r>
          </a:p>
        </p:txBody>
      </p:sp>
      <p:sp>
        <p:nvSpPr>
          <p:cNvPr id="3" name="TextBox 2">
            <a:extLst>
              <a:ext uri="{FF2B5EF4-FFF2-40B4-BE49-F238E27FC236}">
                <a16:creationId xmlns:a16="http://schemas.microsoft.com/office/drawing/2014/main" id="{0F57A324-6ECF-8A2D-C58B-F82C92E34B7F}"/>
              </a:ext>
            </a:extLst>
          </p:cNvPr>
          <p:cNvSpPr txBox="1"/>
          <p:nvPr/>
        </p:nvSpPr>
        <p:spPr>
          <a:xfrm>
            <a:off x="784538" y="3185469"/>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000" dirty="0">
                <a:latin typeface="Bookman Old Style"/>
              </a:rPr>
              <a:t>If opportunities of promotion are limited then employees would not participate in the employee developmental activities.</a:t>
            </a:r>
            <a:endParaRPr lang="ru-RU">
              <a:latin typeface="Bookman Old Style"/>
            </a:endParaRPr>
          </a:p>
        </p:txBody>
      </p:sp>
    </p:spTree>
    <p:extLst>
      <p:ext uri="{BB962C8B-B14F-4D97-AF65-F5344CB8AC3E}">
        <p14:creationId xmlns:p14="http://schemas.microsoft.com/office/powerpoint/2010/main" val="185223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3" descr="Pen placed on top of a signature line">
            <a:extLst>
              <a:ext uri="{FF2B5EF4-FFF2-40B4-BE49-F238E27FC236}">
                <a16:creationId xmlns:a16="http://schemas.microsoft.com/office/drawing/2014/main" id="{CD51FE72-481C-AB5A-E7C5-44A986FAB971}"/>
              </a:ext>
            </a:extLst>
          </p:cNvPr>
          <p:cNvPicPr>
            <a:picLocks noChangeAspect="1"/>
          </p:cNvPicPr>
          <p:nvPr/>
        </p:nvPicPr>
        <p:blipFill rotWithShape="1">
          <a:blip r:embed="rId2"/>
          <a:srcRect r="-2" b="15603"/>
          <a:stretch/>
        </p:blipFill>
        <p:spPr>
          <a:xfrm>
            <a:off x="20" y="10"/>
            <a:ext cx="12191980" cy="6857990"/>
          </a:xfrm>
          <a:prstGeom prst="rect">
            <a:avLst/>
          </a:prstGeom>
        </p:spPr>
      </p:pic>
      <p:sp>
        <p:nvSpPr>
          <p:cNvPr id="2" name="Заголовок 1">
            <a:extLst>
              <a:ext uri="{FF2B5EF4-FFF2-40B4-BE49-F238E27FC236}">
                <a16:creationId xmlns:a16="http://schemas.microsoft.com/office/drawing/2014/main" id="{BBB17458-F0EA-F2DF-1E56-17CCDA04BE96}"/>
              </a:ext>
            </a:extLst>
          </p:cNvPr>
          <p:cNvSpPr>
            <a:spLocks noGrp="1"/>
          </p:cNvSpPr>
          <p:nvPr>
            <p:ph type="title"/>
          </p:nvPr>
        </p:nvSpPr>
        <p:spPr>
          <a:xfrm>
            <a:off x="1524000" y="2551839"/>
            <a:ext cx="9144000" cy="1754326"/>
          </a:xfrm>
          <a:solidFill>
            <a:srgbClr val="000000">
              <a:alpha val="80000"/>
            </a:srgbClr>
          </a:solidFill>
          <a:ln w="279400" cap="sq" cmpd="thinThick">
            <a:solidFill>
              <a:srgbClr val="262626">
                <a:alpha val="89804"/>
              </a:srgbClr>
            </a:solidFill>
            <a:miter lim="800000"/>
          </a:ln>
        </p:spPr>
        <p:txBody>
          <a:bodyPr anchor="ctr">
            <a:normAutofit/>
          </a:bodyPr>
          <a:lstStyle/>
          <a:p>
            <a:pPr algn="ctr"/>
            <a:r>
              <a:rPr lang="ru-RU" sz="6000" dirty="0">
                <a:solidFill>
                  <a:srgbClr val="FFFFFF"/>
                </a:solidFill>
                <a:latin typeface="Bookman Old Style"/>
                <a:cs typeface="Calibri Light"/>
              </a:rPr>
              <a:t>TYPES OF TRAINING PROGRAMS</a:t>
            </a:r>
            <a:endParaRPr lang="ru-RU" sz="6000" dirty="0">
              <a:solidFill>
                <a:srgbClr val="FFFFFF"/>
              </a:solidFill>
              <a:latin typeface="Bookman Old Style"/>
            </a:endParaRPr>
          </a:p>
        </p:txBody>
      </p:sp>
    </p:spTree>
    <p:extLst>
      <p:ext uri="{BB962C8B-B14F-4D97-AF65-F5344CB8AC3E}">
        <p14:creationId xmlns:p14="http://schemas.microsoft.com/office/powerpoint/2010/main" val="10067845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a:extLst>
              <a:ext uri="{FF2B5EF4-FFF2-40B4-BE49-F238E27FC236}">
                <a16:creationId xmlns:a16="http://schemas.microsoft.com/office/drawing/2014/main" id="{9AD7114A-6F07-101A-A20A-E07A20AB080E}"/>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Заголовок 1">
            <a:extLst>
              <a:ext uri="{FF2B5EF4-FFF2-40B4-BE49-F238E27FC236}">
                <a16:creationId xmlns:a16="http://schemas.microsoft.com/office/drawing/2014/main" id="{0B965660-4E51-63E1-FA2F-27B19D622D44}"/>
              </a:ext>
            </a:extLst>
          </p:cNvPr>
          <p:cNvSpPr>
            <a:spLocks noGrp="1"/>
          </p:cNvSpPr>
          <p:nvPr>
            <p:ph type="title"/>
          </p:nvPr>
        </p:nvSpPr>
        <p:spPr>
          <a:xfrm>
            <a:off x="1524000" y="1122362"/>
            <a:ext cx="9144000" cy="2900518"/>
          </a:xfrm>
        </p:spPr>
        <p:txBody>
          <a:bodyPr vert="horz" lIns="91440" tIns="45720" rIns="91440" bIns="45720" rtlCol="0" anchor="b">
            <a:normAutofit fontScale="90000"/>
          </a:bodyPr>
          <a:lstStyle/>
          <a:p>
            <a:pPr algn="ctr"/>
            <a:r>
              <a:rPr lang="en-US" sz="6000" b="1" dirty="0">
                <a:solidFill>
                  <a:srgbClr val="FFFFFF"/>
                </a:solidFill>
                <a:latin typeface="Bookman Old Style"/>
              </a:rPr>
              <a:t>Developmental Activities </a:t>
            </a:r>
            <a:br>
              <a:rPr lang="en-US" sz="6000" b="1" dirty="0">
                <a:latin typeface="Bookman Old Style"/>
              </a:rPr>
            </a:br>
            <a:br>
              <a:rPr lang="en-US" sz="6000" b="1" dirty="0">
                <a:latin typeface="Bookman Old Style"/>
              </a:rPr>
            </a:br>
            <a:endParaRPr lang="en-US" sz="6000">
              <a:solidFill>
                <a:srgbClr val="FFFFFF"/>
              </a:solidFill>
              <a:latin typeface="Bookman Old Style"/>
            </a:endParaRPr>
          </a:p>
        </p:txBody>
      </p:sp>
    </p:spTree>
    <p:extLst>
      <p:ext uri="{BB962C8B-B14F-4D97-AF65-F5344CB8AC3E}">
        <p14:creationId xmlns:p14="http://schemas.microsoft.com/office/powerpoint/2010/main" val="24051987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31F1834-9CE6-FBE2-E7FA-0F3F6D792064}"/>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dirty="0">
                <a:latin typeface="Bookman Old Style"/>
              </a:rPr>
              <a:t>Coaching</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191F28A-4111-2CDB-0B61-643DE9F6D910}"/>
              </a:ext>
            </a:extLst>
          </p:cNvPr>
          <p:cNvSpPr txBox="1"/>
          <p:nvPr/>
        </p:nvSpPr>
        <p:spPr>
          <a:xfrm>
            <a:off x="590719" y="2330505"/>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dirty="0">
                <a:latin typeface="Bookman Old Style"/>
              </a:rPr>
              <a:t>Coaching is an important activity for the employee development. Coaching is not formal. It involves treating employees as a personal partner in achieving both personal and organizational goals. Therefore, we can solve personal problems of the employees by providing coaching. When problems are resolved, this lead to increase in organizational performance as employees would be able to achieve organizational goals. </a:t>
            </a:r>
            <a:endParaRPr lang="ru-RU">
              <a:latin typeface="Bookman Old Style"/>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FA931B43-9E32-E573-0BD1-B332FB0C813F}"/>
              </a:ext>
            </a:extLst>
          </p:cNvPr>
          <p:cNvPicPr>
            <a:picLocks noChangeAspect="1"/>
          </p:cNvPicPr>
          <p:nvPr/>
        </p:nvPicPr>
        <p:blipFill rotWithShape="1">
          <a:blip r:embed="rId2"/>
          <a:srcRect l="16929" r="10048"/>
          <a:stretch/>
        </p:blipFill>
        <p:spPr>
          <a:xfrm>
            <a:off x="5977788" y="799352"/>
            <a:ext cx="5425410" cy="5259296"/>
          </a:xfrm>
          <a:prstGeom prst="rect">
            <a:avLst/>
          </a:prstGeom>
        </p:spPr>
      </p:pic>
    </p:spTree>
    <p:extLst>
      <p:ext uri="{BB962C8B-B14F-4D97-AF65-F5344CB8AC3E}">
        <p14:creationId xmlns:p14="http://schemas.microsoft.com/office/powerpoint/2010/main" val="41171565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1F45973-CE7E-27AF-9230-759F41007C86}"/>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kern="1200" dirty="0">
                <a:latin typeface="Bookman Old Style"/>
              </a:rPr>
              <a:t>360 Degree Feedback and Developmental centers’</a:t>
            </a: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Рисунок 4" descr="Изображение выглядит как диаграмма&#10;&#10;Автоматически созданное описание">
            <a:extLst>
              <a:ext uri="{FF2B5EF4-FFF2-40B4-BE49-F238E27FC236}">
                <a16:creationId xmlns:a16="http://schemas.microsoft.com/office/drawing/2014/main" id="{D7961C2E-AB4D-7143-8154-E1C915E73FF0}"/>
              </a:ext>
            </a:extLst>
          </p:cNvPr>
          <p:cNvPicPr>
            <a:picLocks noChangeAspect="1"/>
          </p:cNvPicPr>
          <p:nvPr/>
        </p:nvPicPr>
        <p:blipFill>
          <a:blip r:embed="rId2"/>
          <a:stretch>
            <a:fillRect/>
          </a:stretch>
        </p:blipFill>
        <p:spPr>
          <a:xfrm>
            <a:off x="769620" y="1719072"/>
            <a:ext cx="6022848" cy="4517136"/>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B0D6BFD-38EE-1D3F-C33F-E356DAD98F72}"/>
              </a:ext>
            </a:extLst>
          </p:cNvPr>
          <p:cNvSpPr txBox="1"/>
          <p:nvPr/>
        </p:nvSpPr>
        <p:spPr>
          <a:xfrm>
            <a:off x="7938752" y="2020824"/>
            <a:ext cx="3455097" cy="395935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Aft>
                <a:spcPts val="600"/>
              </a:spcAft>
            </a:pPr>
            <a:r>
              <a:rPr lang="en-US" dirty="0">
                <a:latin typeface="Bookman Old Style"/>
              </a:rPr>
              <a:t>360 degree feedback and development centers are preplanned and are based on prior defined assessment criteria. As developmental centers‟ are present in the organization or there are many developmental centers outside the organization and are very important as they provide training to the individual employee. How to be developed and employees can only be developed if they have a desire or motivation to be developed. </a:t>
            </a:r>
            <a:endParaRPr lang="ru-RU">
              <a:latin typeface="Bookman Old Style"/>
            </a:endParaRPr>
          </a:p>
        </p:txBody>
      </p:sp>
    </p:spTree>
    <p:extLst>
      <p:ext uri="{BB962C8B-B14F-4D97-AF65-F5344CB8AC3E}">
        <p14:creationId xmlns:p14="http://schemas.microsoft.com/office/powerpoint/2010/main" val="91141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круг&#10;&#10;Автоматически созданное описание">
            <a:extLst>
              <a:ext uri="{FF2B5EF4-FFF2-40B4-BE49-F238E27FC236}">
                <a16:creationId xmlns:a16="http://schemas.microsoft.com/office/drawing/2014/main" id="{FF528DEF-FD39-7267-3634-4B73CD7EA035}"/>
              </a:ext>
            </a:extLst>
          </p:cNvPr>
          <p:cNvPicPr>
            <a:picLocks noChangeAspect="1"/>
          </p:cNvPicPr>
          <p:nvPr/>
        </p:nvPicPr>
        <p:blipFill rotWithShape="1">
          <a:blip r:embed="rId2"/>
          <a:srcRect l="11930" r="9111"/>
          <a:stretch/>
        </p:blipFill>
        <p:spPr>
          <a:xfrm>
            <a:off x="1" y="10"/>
            <a:ext cx="9669642" cy="6857990"/>
          </a:xfrm>
          <a:prstGeom prst="rect">
            <a:avLst/>
          </a:prstGeom>
        </p:spPr>
      </p:pic>
      <p:sp>
        <p:nvSpPr>
          <p:cNvPr id="14"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5C8E84C8-69D9-5FDD-1890-DE58DC2C204A}"/>
              </a:ext>
            </a:extLst>
          </p:cNvPr>
          <p:cNvSpPr>
            <a:spLocks noGrp="1"/>
          </p:cNvSpPr>
          <p:nvPr>
            <p:ph type="title"/>
          </p:nvPr>
        </p:nvSpPr>
        <p:spPr>
          <a:xfrm>
            <a:off x="7531610" y="365125"/>
            <a:ext cx="4197822" cy="1899912"/>
          </a:xfrm>
        </p:spPr>
        <p:txBody>
          <a:bodyPr vert="horz" lIns="91440" tIns="45720" rIns="91440" bIns="45720" rtlCol="0" anchor="ctr">
            <a:normAutofit/>
          </a:bodyPr>
          <a:lstStyle/>
          <a:p>
            <a:r>
              <a:rPr lang="en-US" sz="4000" dirty="0">
                <a:latin typeface="Bookman Old Style"/>
              </a:rPr>
              <a:t>Developmental Appraisal</a:t>
            </a:r>
          </a:p>
        </p:txBody>
      </p:sp>
      <p:sp>
        <p:nvSpPr>
          <p:cNvPr id="3" name="TextBox 2">
            <a:extLst>
              <a:ext uri="{FF2B5EF4-FFF2-40B4-BE49-F238E27FC236}">
                <a16:creationId xmlns:a16="http://schemas.microsoft.com/office/drawing/2014/main" id="{8E82EE15-1D2A-55E8-C44C-39515DA75E02}"/>
              </a:ext>
            </a:extLst>
          </p:cNvPr>
          <p:cNvSpPr txBox="1"/>
          <p:nvPr/>
        </p:nvSpPr>
        <p:spPr>
          <a:xfrm>
            <a:off x="753161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000" dirty="0">
                <a:latin typeface="Bookman Old Style"/>
              </a:rPr>
              <a:t>Developmental appraisal is an ongoing process for the employee development during the whole year. Basically, it is a compulsory part of the Performance management. This appraisal will determine the weak area of employee where employee development is required in order to improve the employee performance. </a:t>
            </a:r>
            <a:endParaRPr lang="ru-RU">
              <a:latin typeface="Bookman Old Style"/>
            </a:endParaRPr>
          </a:p>
        </p:txBody>
      </p:sp>
    </p:spTree>
    <p:extLst>
      <p:ext uri="{BB962C8B-B14F-4D97-AF65-F5344CB8AC3E}">
        <p14:creationId xmlns:p14="http://schemas.microsoft.com/office/powerpoint/2010/main" val="1641093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6AAB2CD-260D-ABA2-552C-7FFD297168D9}"/>
              </a:ext>
            </a:extLst>
          </p:cNvPr>
          <p:cNvSpPr>
            <a:spLocks noGrp="1"/>
          </p:cNvSpPr>
          <p:nvPr>
            <p:ph type="title"/>
          </p:nvPr>
        </p:nvSpPr>
        <p:spPr>
          <a:xfrm>
            <a:off x="376106" y="593931"/>
            <a:ext cx="11201400" cy="1106424"/>
          </a:xfrm>
        </p:spPr>
        <p:txBody>
          <a:bodyPr vert="horz" lIns="91440" tIns="45720" rIns="91440" bIns="45720" rtlCol="0" anchor="ctr">
            <a:normAutofit/>
          </a:bodyPr>
          <a:lstStyle/>
          <a:p>
            <a:r>
              <a:rPr lang="en-US" sz="3600" kern="1200" dirty="0">
                <a:latin typeface="Bookman Old Style"/>
              </a:rPr>
              <a:t>Investment in Perceived Developmental Activities of the Employees</a:t>
            </a:r>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Рисунок 4">
            <a:extLst>
              <a:ext uri="{FF2B5EF4-FFF2-40B4-BE49-F238E27FC236}">
                <a16:creationId xmlns:a16="http://schemas.microsoft.com/office/drawing/2014/main" id="{942CCB37-4B6C-5786-5F3F-C3B2154C6DC6}"/>
              </a:ext>
            </a:extLst>
          </p:cNvPr>
          <p:cNvPicPr>
            <a:picLocks noChangeAspect="1"/>
          </p:cNvPicPr>
          <p:nvPr/>
        </p:nvPicPr>
        <p:blipFill>
          <a:blip r:embed="rId2"/>
          <a:stretch>
            <a:fillRect/>
          </a:stretch>
        </p:blipFill>
        <p:spPr>
          <a:xfrm>
            <a:off x="429768" y="2586860"/>
            <a:ext cx="6702552" cy="2781559"/>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88B70F2-058F-54E8-04BF-0DA4F852D0BB}"/>
              </a:ext>
            </a:extLst>
          </p:cNvPr>
          <p:cNvSpPr txBox="1"/>
          <p:nvPr/>
        </p:nvSpPr>
        <p:spPr>
          <a:xfrm>
            <a:off x="7938752" y="2020824"/>
            <a:ext cx="3455097" cy="395935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dirty="0">
                <a:latin typeface="Bookman Old Style"/>
              </a:rPr>
              <a:t>The investment in perceived developmental activities of the employee are important in order to increase the employee performance. As investment in perceived developmental activities also provide the organization as a competitive advantage. </a:t>
            </a:r>
            <a:endParaRPr lang="ru-RU"/>
          </a:p>
        </p:txBody>
      </p:sp>
    </p:spTree>
    <p:extLst>
      <p:ext uri="{BB962C8B-B14F-4D97-AF65-F5344CB8AC3E}">
        <p14:creationId xmlns:p14="http://schemas.microsoft.com/office/powerpoint/2010/main" val="1736709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1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 name="Rectangle 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B84D403C-94B6-DFA4-5CA1-698BAADBDFCB}"/>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dirty="0">
                <a:latin typeface="Bookman Old Style"/>
              </a:rPr>
              <a:t>Competitive Advantage</a:t>
            </a:r>
          </a:p>
        </p:txBody>
      </p:sp>
      <p:sp>
        <p:nvSpPr>
          <p:cNvPr id="22" name="Rectangle 1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Рисунок 4">
            <a:extLst>
              <a:ext uri="{FF2B5EF4-FFF2-40B4-BE49-F238E27FC236}">
                <a16:creationId xmlns:a16="http://schemas.microsoft.com/office/drawing/2014/main" id="{9314F1AB-7452-1B06-5344-C87040F81EDF}"/>
              </a:ext>
            </a:extLst>
          </p:cNvPr>
          <p:cNvPicPr>
            <a:picLocks noChangeAspect="1"/>
          </p:cNvPicPr>
          <p:nvPr/>
        </p:nvPicPr>
        <p:blipFill rotWithShape="1">
          <a:blip r:embed="rId2"/>
          <a:srcRect l="15255" r="4622" b="-1"/>
          <a:stretch/>
        </p:blipFill>
        <p:spPr>
          <a:xfrm>
            <a:off x="908304" y="2478024"/>
            <a:ext cx="6009855" cy="3694176"/>
          </a:xfrm>
          <a:prstGeom prst="rect">
            <a:avLst/>
          </a:prstGeom>
        </p:spPr>
      </p:pic>
      <p:sp>
        <p:nvSpPr>
          <p:cNvPr id="3" name="TextBox 2">
            <a:extLst>
              <a:ext uri="{FF2B5EF4-FFF2-40B4-BE49-F238E27FC236}">
                <a16:creationId xmlns:a16="http://schemas.microsoft.com/office/drawing/2014/main" id="{6366190A-0762-8C22-DB17-BE91974B019C}"/>
              </a:ext>
            </a:extLst>
          </p:cNvPr>
          <p:cNvSpPr txBox="1"/>
          <p:nvPr/>
        </p:nvSpPr>
        <p:spPr>
          <a:xfrm>
            <a:off x="7411453" y="2478024"/>
            <a:ext cx="3872243" cy="36941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dirty="0">
                <a:latin typeface="Bookman Old Style"/>
              </a:rPr>
              <a:t>Most of the organizations do not consider the employee developmental activities of much value. They only focus on achieving the goals of the organization. They do not care about the development of employees. So, if organizations would focus on employee developmental activities, this would help in enhancing the skills of the employees. </a:t>
            </a:r>
            <a:endParaRPr lang="ru-RU">
              <a:latin typeface="Bookman Old Style"/>
            </a:endParaRPr>
          </a:p>
        </p:txBody>
      </p:sp>
    </p:spTree>
    <p:extLst>
      <p:ext uri="{BB962C8B-B14F-4D97-AF65-F5344CB8AC3E}">
        <p14:creationId xmlns:p14="http://schemas.microsoft.com/office/powerpoint/2010/main" val="2483035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28031D33-41D5-42DB-28F8-392C1394C377}"/>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b="1" dirty="0">
                <a:latin typeface="Bookman Old Style"/>
              </a:rPr>
              <a:t>Cross-Training</a:t>
            </a:r>
            <a:endParaRPr lang="en-US" sz="4000" dirty="0">
              <a:latin typeface="Bookman Old Style"/>
            </a:endParaRPr>
          </a:p>
        </p:txBody>
      </p:sp>
      <p:sp>
        <p:nvSpPr>
          <p:cNvPr id="15" name="Rectangle 1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Рисунок 4" descr="Изображение выглядит как диаграмма&#10;&#10;Автоматически созданное описание">
            <a:extLst>
              <a:ext uri="{FF2B5EF4-FFF2-40B4-BE49-F238E27FC236}">
                <a16:creationId xmlns:a16="http://schemas.microsoft.com/office/drawing/2014/main" id="{90AC2401-7DF6-2C70-4A87-3F86E5989F04}"/>
              </a:ext>
            </a:extLst>
          </p:cNvPr>
          <p:cNvPicPr>
            <a:picLocks noChangeAspect="1"/>
          </p:cNvPicPr>
          <p:nvPr/>
        </p:nvPicPr>
        <p:blipFill rotWithShape="1">
          <a:blip r:embed="rId2"/>
          <a:srcRect l="6373" r="8622" b="-3"/>
          <a:stretch/>
        </p:blipFill>
        <p:spPr>
          <a:xfrm>
            <a:off x="908304" y="2478024"/>
            <a:ext cx="6009855" cy="3694176"/>
          </a:xfrm>
          <a:prstGeom prst="rect">
            <a:avLst/>
          </a:prstGeom>
        </p:spPr>
      </p:pic>
      <p:sp>
        <p:nvSpPr>
          <p:cNvPr id="3" name="TextBox 2">
            <a:extLst>
              <a:ext uri="{FF2B5EF4-FFF2-40B4-BE49-F238E27FC236}">
                <a16:creationId xmlns:a16="http://schemas.microsoft.com/office/drawing/2014/main" id="{18B49D53-F56C-2303-F9CD-25424ECF75B5}"/>
              </a:ext>
            </a:extLst>
          </p:cNvPr>
          <p:cNvSpPr txBox="1"/>
          <p:nvPr/>
        </p:nvSpPr>
        <p:spPr>
          <a:xfrm>
            <a:off x="7411453" y="2478024"/>
            <a:ext cx="4441059" cy="36941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dirty="0">
                <a:latin typeface="Bookman Old Style"/>
              </a:rPr>
              <a:t>Cross training is training someone in another activity that is related to their current work. The name comes from the fact that you are training them across a broader spectrum of the organization’s work. It provides more flexibility in managing the workforce to get the job done and it is good for employees too. It lets them learn new skills, makes them more valuable, and can combat worker boredom.</a:t>
            </a:r>
            <a:endParaRPr lang="ru-RU">
              <a:latin typeface="Bookman Old Style"/>
            </a:endParaRPr>
          </a:p>
        </p:txBody>
      </p:sp>
    </p:spTree>
    <p:extLst>
      <p:ext uri="{BB962C8B-B14F-4D97-AF65-F5344CB8AC3E}">
        <p14:creationId xmlns:p14="http://schemas.microsoft.com/office/powerpoint/2010/main" val="1100074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69D5D08-06FB-C7D6-08C4-FF978351E3C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latin typeface="Bookman Old Style"/>
              </a:rPr>
              <a:t>Formal Training</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D67578-1A7A-49FD-5849-8BAF1DEE5A45}"/>
              </a:ext>
            </a:extLst>
          </p:cNvPr>
          <p:cNvSpPr txBox="1"/>
          <p:nvPr/>
        </p:nvSpPr>
        <p:spPr>
          <a:xfrm>
            <a:off x="512880" y="3021856"/>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700" dirty="0">
                <a:latin typeface="Bookman Old Style"/>
              </a:rPr>
              <a:t>Formal classroom training is the first thing that comes to mind when people think of employee development. This is just one small component of the larger developmental plan. All employees are encouraged to take advantage of the training opportunities available internally and externally to enhance their support of bureau goals and their own professional development. </a:t>
            </a:r>
            <a:endParaRPr lang="ru-RU">
              <a:latin typeface="Bookman Old Style"/>
            </a:endParaRPr>
          </a:p>
        </p:txBody>
      </p:sp>
      <p:pic>
        <p:nvPicPr>
          <p:cNvPr id="4" name="Рисунок 4" descr="Изображение выглядит как диаграмма&#10;&#10;Автоматически созданное описание">
            <a:extLst>
              <a:ext uri="{FF2B5EF4-FFF2-40B4-BE49-F238E27FC236}">
                <a16:creationId xmlns:a16="http://schemas.microsoft.com/office/drawing/2014/main" id="{D3008107-2C78-B0CE-8596-35EDABEA2F9A}"/>
              </a:ext>
            </a:extLst>
          </p:cNvPr>
          <p:cNvPicPr>
            <a:picLocks noChangeAspect="1"/>
          </p:cNvPicPr>
          <p:nvPr/>
        </p:nvPicPr>
        <p:blipFill>
          <a:blip r:embed="rId2"/>
          <a:stretch>
            <a:fillRect/>
          </a:stretch>
        </p:blipFill>
        <p:spPr>
          <a:xfrm>
            <a:off x="4654296" y="1012698"/>
            <a:ext cx="6903720" cy="4832603"/>
          </a:xfrm>
          <a:prstGeom prst="rect">
            <a:avLst/>
          </a:prstGeom>
        </p:spPr>
      </p:pic>
    </p:spTree>
    <p:extLst>
      <p:ext uri="{BB962C8B-B14F-4D97-AF65-F5344CB8AC3E}">
        <p14:creationId xmlns:p14="http://schemas.microsoft.com/office/powerpoint/2010/main" val="369908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6A79ECE-03B0-C925-1A5F-33F8BB76E2B5}"/>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dirty="0">
                <a:latin typeface="Bookman Old Style"/>
              </a:rPr>
              <a:t>Matrix Teams</a:t>
            </a:r>
            <a:endParaRPr lang="en-US" sz="5400" dirty="0">
              <a:latin typeface="Bookman Old Style"/>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21CBC3F-57CE-299E-19DA-F4184B0EC210}"/>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a:lnSpc>
                <a:spcPct val="90000"/>
              </a:lnSpc>
              <a:spcAft>
                <a:spcPts val="600"/>
              </a:spcAft>
            </a:pPr>
            <a:r>
              <a:rPr lang="en-US" sz="2000" dirty="0">
                <a:latin typeface="Bookman Old Style"/>
              </a:rPr>
              <a:t>Matrix teams include work groups, cross functional teams, task forces, problem solving teams, committees, Special Project teams, etc. They are normally composed of a small number of people from different departments, functions, or organizations, who have banded together to solve a common problem or achieve a goal through collaboration and the sharing of their knowledge and skills.</a:t>
            </a:r>
            <a:endParaRPr lang="ru-RU">
              <a:latin typeface="Bookman Old Style"/>
            </a:endParaRPr>
          </a:p>
        </p:txBody>
      </p:sp>
      <p:pic>
        <p:nvPicPr>
          <p:cNvPr id="4" name="Рисунок 4">
            <a:extLst>
              <a:ext uri="{FF2B5EF4-FFF2-40B4-BE49-F238E27FC236}">
                <a16:creationId xmlns:a16="http://schemas.microsoft.com/office/drawing/2014/main" id="{F6A40FB2-E2DC-5F1E-7109-AE4A35CB770B}"/>
              </a:ext>
            </a:extLst>
          </p:cNvPr>
          <p:cNvPicPr>
            <a:picLocks noChangeAspect="1"/>
          </p:cNvPicPr>
          <p:nvPr/>
        </p:nvPicPr>
        <p:blipFill rotWithShape="1">
          <a:blip r:embed="rId2"/>
          <a:srcRect l="21397" r="221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35203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00F9A93-59FC-EBC0-9E7E-057E9B297D0D}"/>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kern="1200" dirty="0">
                <a:latin typeface="Bookman Old Style"/>
              </a:rPr>
              <a:t>Mentoring</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9042203-25A4-AEE3-B91F-9C79CD5ABA6F}"/>
              </a:ext>
            </a:extLst>
          </p:cNvPr>
          <p:cNvSpPr txBox="1"/>
          <p:nvPr/>
        </p:nvSpPr>
        <p:spPr>
          <a:xfrm>
            <a:off x="793661" y="2599509"/>
            <a:ext cx="4530898" cy="3639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dirty="0">
                <a:latin typeface="Bookman Old Style"/>
              </a:rPr>
              <a:t>There are many definitions of mentoring. In its simplest form, mentoring is the process of one person helping another to grow and develop. Mentoring occurs in several forms. However, all mentoring relationships fall into one of two categories: formal or informal.</a:t>
            </a:r>
            <a:endParaRPr lang="ru-RU">
              <a:latin typeface="Bookman Old Style"/>
            </a:endParaRPr>
          </a:p>
        </p:txBody>
      </p:sp>
      <p:pic>
        <p:nvPicPr>
          <p:cNvPr id="4" name="Рисунок 4" descr="Изображение выглядит как логотип&#10;&#10;Автоматически созданное описание">
            <a:extLst>
              <a:ext uri="{FF2B5EF4-FFF2-40B4-BE49-F238E27FC236}">
                <a16:creationId xmlns:a16="http://schemas.microsoft.com/office/drawing/2014/main" id="{71EE769B-29F4-01FB-4E2D-274B204880B1}"/>
              </a:ext>
            </a:extLst>
          </p:cNvPr>
          <p:cNvPicPr>
            <a:picLocks noChangeAspect="1"/>
          </p:cNvPicPr>
          <p:nvPr/>
        </p:nvPicPr>
        <p:blipFill>
          <a:blip r:embed="rId2"/>
          <a:stretch>
            <a:fillRect/>
          </a:stretch>
        </p:blipFill>
        <p:spPr>
          <a:xfrm>
            <a:off x="5911532" y="2680413"/>
            <a:ext cx="5150277" cy="3321928"/>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71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стрела&#10;&#10;Автоматически созданное описание">
            <a:extLst>
              <a:ext uri="{FF2B5EF4-FFF2-40B4-BE49-F238E27FC236}">
                <a16:creationId xmlns:a16="http://schemas.microsoft.com/office/drawing/2014/main" id="{0C4F2C4A-B965-4D96-EFC3-520741FD0A8A}"/>
              </a:ext>
            </a:extLst>
          </p:cNvPr>
          <p:cNvPicPr>
            <a:picLocks noChangeAspect="1"/>
          </p:cNvPicPr>
          <p:nvPr/>
        </p:nvPicPr>
        <p:blipFill rotWithShape="1">
          <a:blip r:embed="rId2"/>
          <a:srcRect r="27952"/>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A0BEC94B-D0D3-7BB3-E8D1-AA506411D387}"/>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n-US" sz="2600" b="1" dirty="0">
                <a:latin typeface="Bookman Old Style"/>
              </a:rPr>
              <a:t>JOB TRAINING </a:t>
            </a:r>
            <a:r>
              <a:rPr lang="en-US" sz="2600" dirty="0">
                <a:latin typeface="Bookman Old Style"/>
              </a:rPr>
              <a:t>- the purpose is to increase the knowledge of workers about the jobs with which they are concerned so that their efficiency and skill of performance are improved.</a:t>
            </a:r>
          </a:p>
          <a:p>
            <a:endParaRPr lang="en-US" sz="2600" dirty="0">
              <a:latin typeface="Bookman Old Style"/>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84947"/>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8D750CF3-12B7-8534-22BC-0245428BD1EF}"/>
              </a:ext>
            </a:extLst>
          </p:cNvPr>
          <p:cNvPicPr>
            <a:picLocks noChangeAspect="1"/>
          </p:cNvPicPr>
          <p:nvPr/>
        </p:nvPicPr>
        <p:blipFill rotWithShape="1">
          <a:blip r:embed="rId2"/>
          <a:srcRect t="12087" r="9090" b="1617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309C9E98-44DC-2826-5B82-F74273806FB8}"/>
              </a:ext>
            </a:extLst>
          </p:cNvPr>
          <p:cNvSpPr>
            <a:spLocks noGrp="1"/>
          </p:cNvSpPr>
          <p:nvPr>
            <p:ph type="title"/>
          </p:nvPr>
        </p:nvSpPr>
        <p:spPr>
          <a:xfrm>
            <a:off x="371094" y="1161288"/>
            <a:ext cx="4006960" cy="1124712"/>
          </a:xfrm>
        </p:spPr>
        <p:txBody>
          <a:bodyPr vert="horz" lIns="91440" tIns="45720" rIns="91440" bIns="45720" rtlCol="0" anchor="b">
            <a:normAutofit/>
          </a:bodyPr>
          <a:lstStyle/>
          <a:p>
            <a:r>
              <a:rPr lang="en-US" sz="2200" i="1" dirty="0">
                <a:latin typeface="Bookman Old Style"/>
              </a:rPr>
              <a:t>A formal mentoring relationship</a:t>
            </a:r>
            <a:r>
              <a:rPr lang="en-US" sz="2200" dirty="0">
                <a:latin typeface="Bookman Old Style"/>
              </a:rPr>
              <a:t> is characterized by three traits: </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E880C70-E14A-2E56-06A9-72F3F0B4CC85}"/>
              </a:ext>
            </a:extLst>
          </p:cNvPr>
          <p:cNvSpPr txBox="1"/>
          <p:nvPr/>
        </p:nvSpPr>
        <p:spPr>
          <a:xfrm>
            <a:off x="371094" y="2718054"/>
            <a:ext cx="3438906" cy="35721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dirty="0">
                <a:latin typeface="Bookman Old Style"/>
              </a:rPr>
              <a:t>1.An explicit agreement between mentor and protégé to engage in the mentoring process. </a:t>
            </a:r>
            <a:endParaRPr lang="ru-RU">
              <a:latin typeface="Bookman Old Style"/>
            </a:endParaRPr>
          </a:p>
          <a:p>
            <a:pPr>
              <a:lnSpc>
                <a:spcPct val="90000"/>
              </a:lnSpc>
              <a:spcAft>
                <a:spcPts val="600"/>
              </a:spcAft>
            </a:pPr>
            <a:r>
              <a:rPr lang="en-US" dirty="0">
                <a:latin typeface="Bookman Old Style"/>
              </a:rPr>
              <a:t>2.A specific set of developmental goals.</a:t>
            </a:r>
            <a:endParaRPr lang="en-US">
              <a:latin typeface="Bookman Old Style"/>
              <a:cs typeface="Calibri" panose="020F0502020204030204"/>
            </a:endParaRPr>
          </a:p>
          <a:p>
            <a:pPr>
              <a:lnSpc>
                <a:spcPct val="90000"/>
              </a:lnSpc>
              <a:spcAft>
                <a:spcPts val="600"/>
              </a:spcAft>
            </a:pPr>
            <a:r>
              <a:rPr lang="en-US" dirty="0">
                <a:latin typeface="Bookman Old Style"/>
              </a:rPr>
              <a:t> 3.A structured process for the mentoring to take place (e.g., a formalized meeting schedule, an explicit agreement on roles and expectations, etc.)</a:t>
            </a:r>
            <a:endParaRPr lang="en-US">
              <a:latin typeface="Bookman Old Style"/>
              <a:cs typeface="Calibri" panose="020F0502020204030204"/>
            </a:endParaRPr>
          </a:p>
        </p:txBody>
      </p:sp>
    </p:spTree>
    <p:extLst>
      <p:ext uri="{BB962C8B-B14F-4D97-AF65-F5344CB8AC3E}">
        <p14:creationId xmlns:p14="http://schemas.microsoft.com/office/powerpoint/2010/main" val="787563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диаграмма&#10;&#10;Автоматически созданное описание">
            <a:extLst>
              <a:ext uri="{FF2B5EF4-FFF2-40B4-BE49-F238E27FC236}">
                <a16:creationId xmlns:a16="http://schemas.microsoft.com/office/drawing/2014/main" id="{81E4EF41-CAEF-91F6-55A0-2DA583E5E2DE}"/>
              </a:ext>
            </a:extLst>
          </p:cNvPr>
          <p:cNvPicPr>
            <a:picLocks noChangeAspect="1"/>
          </p:cNvPicPr>
          <p:nvPr/>
        </p:nvPicPr>
        <p:blipFill rotWithShape="1">
          <a:blip r:embed="rId2"/>
          <a:srcRect r="2129"/>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1" name="Freeform: Shape 10">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051BFB65-5885-BC00-750A-C7E4B7BCBBFB}"/>
              </a:ext>
            </a:extLst>
          </p:cNvPr>
          <p:cNvSpPr>
            <a:spLocks noGrp="1"/>
          </p:cNvSpPr>
          <p:nvPr>
            <p:ph type="title"/>
          </p:nvPr>
        </p:nvSpPr>
        <p:spPr>
          <a:xfrm>
            <a:off x="371094" y="1161288"/>
            <a:ext cx="3438144" cy="1125728"/>
          </a:xfrm>
        </p:spPr>
        <p:txBody>
          <a:bodyPr vert="horz" lIns="91440" tIns="45720" rIns="91440" bIns="45720" rtlCol="0" anchor="b">
            <a:normAutofit fontScale="90000"/>
          </a:bodyPr>
          <a:lstStyle/>
          <a:p>
            <a:r>
              <a:rPr lang="en-US" sz="2600" b="1" dirty="0">
                <a:latin typeface="Bookman Old Style"/>
              </a:rPr>
              <a:t>Informal and Situational Mentoring</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6EC07E56-1B4A-2035-092C-95D57777B840}"/>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a:bodyPr>
          <a:lstStyle/>
          <a:p>
            <a:pPr>
              <a:lnSpc>
                <a:spcPct val="90000"/>
              </a:lnSpc>
              <a:spcAft>
                <a:spcPts val="600"/>
              </a:spcAft>
            </a:pPr>
            <a:r>
              <a:rPr lang="en-US" sz="1600" dirty="0">
                <a:latin typeface="Bookman Old Style"/>
              </a:rPr>
              <a:t>This type of mentoring relationship is characterized by a looser structure and less explicit agreement. Informal mentoring is almost always initiated by the individual mentor or protégé. An employee sees a quality in another person that they admire and would like to develop. Or a mentor sees something in another person that reminds them of themselves. If you have ever been “taken under someone’s wing,” that has most likely been an informal mentoring relationship.</a:t>
            </a:r>
            <a:endParaRPr lang="ru-RU">
              <a:latin typeface="Bookman Old Style"/>
            </a:endParaRPr>
          </a:p>
        </p:txBody>
      </p:sp>
    </p:spTree>
    <p:extLst>
      <p:ext uri="{BB962C8B-B14F-4D97-AF65-F5344CB8AC3E}">
        <p14:creationId xmlns:p14="http://schemas.microsoft.com/office/powerpoint/2010/main" val="16953477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F15B1E2B-4976-A0B3-8F1A-023CFCAEC79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b="1" kern="1200" dirty="0">
                <a:latin typeface="Bookman Old Style"/>
              </a:rPr>
              <a:t>Position Enhancement (Job Enlargement &amp; Job Enrichment).</a:t>
            </a:r>
            <a:r>
              <a:rPr lang="en-US" sz="2600" kern="1200" dirty="0">
                <a:latin typeface="Bookman Old Style"/>
              </a:rPr>
              <a:t>  </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25E258A-FFCE-D774-76DD-FDCA0C3EC3BC}"/>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2200" dirty="0">
                <a:latin typeface="Bookman Old Style"/>
              </a:rPr>
              <a:t>This involves modifying an employee’s responsibilities to meet a personal development objective. Job responsibilities are stretched in some way. This can either be vertical or horizontal. These can be permanent or temporary. </a:t>
            </a:r>
            <a:endParaRPr lang="ru-RU">
              <a:latin typeface="Bookman Old Style"/>
            </a:endParaRPr>
          </a:p>
        </p:txBody>
      </p:sp>
      <p:pic>
        <p:nvPicPr>
          <p:cNvPr id="5" name="Рисунок 5" descr="Изображение выглядит как диаграмма&#10;&#10;Автоматически созданное описание">
            <a:extLst>
              <a:ext uri="{FF2B5EF4-FFF2-40B4-BE49-F238E27FC236}">
                <a16:creationId xmlns:a16="http://schemas.microsoft.com/office/drawing/2014/main" id="{4B872754-4CB2-825F-83CB-C7C029DBFE34}"/>
              </a:ext>
            </a:extLst>
          </p:cNvPr>
          <p:cNvPicPr>
            <a:picLocks noChangeAspect="1"/>
          </p:cNvPicPr>
          <p:nvPr/>
        </p:nvPicPr>
        <p:blipFill>
          <a:blip r:embed="rId2"/>
          <a:stretch>
            <a:fillRect/>
          </a:stretch>
        </p:blipFill>
        <p:spPr>
          <a:xfrm>
            <a:off x="4654296" y="843437"/>
            <a:ext cx="6903720" cy="5171126"/>
          </a:xfrm>
          <a:prstGeom prst="rect">
            <a:avLst/>
          </a:prstGeom>
        </p:spPr>
      </p:pic>
    </p:spTree>
    <p:extLst>
      <p:ext uri="{BB962C8B-B14F-4D97-AF65-F5344CB8AC3E}">
        <p14:creationId xmlns:p14="http://schemas.microsoft.com/office/powerpoint/2010/main" val="22763568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Рисунок 3" descr="Изображение выглядит как диаграмма&#10;&#10;Автоматически созданное описание">
            <a:extLst>
              <a:ext uri="{FF2B5EF4-FFF2-40B4-BE49-F238E27FC236}">
                <a16:creationId xmlns:a16="http://schemas.microsoft.com/office/drawing/2014/main" id="{0DC4842B-D89C-6200-734B-EEC3E4615C8E}"/>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976762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5333D89A-4D0A-994F-A571-3DB730FBE8BA}"/>
              </a:ext>
            </a:extLst>
          </p:cNvPr>
          <p:cNvSpPr>
            <a:spLocks noGrp="1"/>
          </p:cNvSpPr>
          <p:nvPr>
            <p:ph type="title"/>
          </p:nvPr>
        </p:nvSpPr>
        <p:spPr>
          <a:xfrm>
            <a:off x="6263628" y="728904"/>
            <a:ext cx="5590550" cy="5400186"/>
          </a:xfrm>
        </p:spPr>
        <p:txBody>
          <a:bodyPr>
            <a:normAutofit/>
          </a:bodyPr>
          <a:lstStyle/>
          <a:p>
            <a:r>
              <a:rPr lang="en-US" sz="2900" b="1" i="1" dirty="0">
                <a:ea typeface="+mj-lt"/>
                <a:cs typeface="+mj-lt"/>
              </a:rPr>
              <a:t>Job Enlargement</a:t>
            </a:r>
            <a:r>
              <a:rPr lang="en-US" sz="2900" dirty="0">
                <a:ea typeface="+mj-lt"/>
                <a:cs typeface="+mj-lt"/>
              </a:rPr>
              <a:t> is the horizontal expansion of a job. It involves the addition of tasks at the same level of skill and responsibility. It is done to keep workers from getting bored. </a:t>
            </a:r>
            <a:br>
              <a:rPr lang="en-US" sz="2900" dirty="0">
                <a:ea typeface="+mj-lt"/>
                <a:cs typeface="+mj-lt"/>
              </a:rPr>
            </a:br>
            <a:endParaRPr lang="ru-RU" sz="2900" dirty="0"/>
          </a:p>
          <a:p>
            <a:r>
              <a:rPr lang="en-US" sz="2900" b="1" i="1" dirty="0">
                <a:ea typeface="+mj-lt"/>
                <a:cs typeface="+mj-lt"/>
              </a:rPr>
              <a:t>Job Enrichment</a:t>
            </a:r>
            <a:r>
              <a:rPr lang="en-US" sz="2900" dirty="0">
                <a:ea typeface="+mj-lt"/>
                <a:cs typeface="+mj-lt"/>
              </a:rPr>
              <a:t> is the addition to a job of tasks that increase the amount of employee control or responsibility. It is a vertical expansion of the job</a:t>
            </a:r>
            <a:r>
              <a:rPr lang="uk" sz="2900" dirty="0">
                <a:ea typeface="+mj-lt"/>
                <a:cs typeface="+mj-lt"/>
              </a:rPr>
              <a:t>.</a:t>
            </a:r>
            <a:br>
              <a:rPr lang="uk" sz="2900" dirty="0">
                <a:ea typeface="+mj-lt"/>
                <a:cs typeface="+mj-lt"/>
              </a:rPr>
            </a:br>
            <a:endParaRPr lang="ru-RU" sz="2900"/>
          </a:p>
          <a:p>
            <a:endParaRPr lang="ru-RU" sz="2900">
              <a:cs typeface="Calibri Light"/>
            </a:endParaRPr>
          </a:p>
        </p:txBody>
      </p:sp>
      <p:pic>
        <p:nvPicPr>
          <p:cNvPr id="3" name="Рисунок 3">
            <a:extLst>
              <a:ext uri="{FF2B5EF4-FFF2-40B4-BE49-F238E27FC236}">
                <a16:creationId xmlns:a16="http://schemas.microsoft.com/office/drawing/2014/main" id="{EF2DD08B-142F-0E88-8320-A683E4377022}"/>
              </a:ext>
            </a:extLst>
          </p:cNvPr>
          <p:cNvPicPr>
            <a:picLocks noChangeAspect="1"/>
          </p:cNvPicPr>
          <p:nvPr/>
        </p:nvPicPr>
        <p:blipFill>
          <a:blip r:embed="rId2"/>
          <a:stretch>
            <a:fillRect/>
          </a:stretch>
        </p:blipFill>
        <p:spPr>
          <a:xfrm>
            <a:off x="643467" y="2030484"/>
            <a:ext cx="5353160" cy="2797026"/>
          </a:xfrm>
          <a:prstGeom prst="rect">
            <a:avLst/>
          </a:prstGeom>
        </p:spPr>
      </p:pic>
    </p:spTree>
    <p:extLst>
      <p:ext uri="{BB962C8B-B14F-4D97-AF65-F5344CB8AC3E}">
        <p14:creationId xmlns:p14="http://schemas.microsoft.com/office/powerpoint/2010/main" val="3355808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F51616B1-8831-6656-7570-7851333176B7}"/>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b="1" dirty="0">
                <a:latin typeface="Bookman Old Style"/>
              </a:rPr>
              <a:t>Self-Directed Learning Projects</a:t>
            </a:r>
            <a:endParaRPr lang="en-US" sz="3700">
              <a:latin typeface="Bookman Old Style"/>
              <a:cs typeface="Calibri Light" panose="020F0302020204030204"/>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C4DEBBC-1F6A-007D-8F19-92A5BF4AF064}"/>
              </a:ext>
            </a:extLst>
          </p:cNvPr>
          <p:cNvSpPr txBox="1"/>
          <p:nvPr/>
        </p:nvSpPr>
        <p:spPr>
          <a:xfrm>
            <a:off x="590719" y="2330505"/>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dirty="0">
                <a:latin typeface="Bookman Old Style"/>
              </a:rPr>
              <a:t>An employee is assigned or voluntarily undertakes a specific project that promotes the expansion of skills and knowledge through self-directed learning or research and produces a final product that contributes to organizational objectives. Self-directed learning may also include reading, self-study, Distance Learning and different development courses.</a:t>
            </a:r>
            <a:endParaRPr lang="ru-RU">
              <a:latin typeface="Bookman Old Style"/>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диаграмма&#10;&#10;Автоматически созданное описание">
            <a:extLst>
              <a:ext uri="{FF2B5EF4-FFF2-40B4-BE49-F238E27FC236}">
                <a16:creationId xmlns:a16="http://schemas.microsoft.com/office/drawing/2014/main" id="{F2DE94EA-066F-217B-31B6-9861DC734126}"/>
              </a:ext>
            </a:extLst>
          </p:cNvPr>
          <p:cNvPicPr>
            <a:picLocks noChangeAspect="1"/>
          </p:cNvPicPr>
          <p:nvPr/>
        </p:nvPicPr>
        <p:blipFill rotWithShape="1">
          <a:blip r:embed="rId2"/>
          <a:srcRect r="6401"/>
          <a:stretch/>
        </p:blipFill>
        <p:spPr>
          <a:xfrm>
            <a:off x="5977788" y="799352"/>
            <a:ext cx="5425410" cy="5259296"/>
          </a:xfrm>
          <a:prstGeom prst="rect">
            <a:avLst/>
          </a:prstGeom>
        </p:spPr>
      </p:pic>
    </p:spTree>
    <p:extLst>
      <p:ext uri="{BB962C8B-B14F-4D97-AF65-F5344CB8AC3E}">
        <p14:creationId xmlns:p14="http://schemas.microsoft.com/office/powerpoint/2010/main" val="33537349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174209F7-EBCD-3B3D-F306-7383F11E4742}"/>
              </a:ext>
            </a:extLst>
          </p:cNvPr>
          <p:cNvSpPr>
            <a:spLocks noGrp="1"/>
          </p:cNvSpPr>
          <p:nvPr>
            <p:ph type="title"/>
          </p:nvPr>
        </p:nvSpPr>
        <p:spPr>
          <a:xfrm>
            <a:off x="105050" y="630091"/>
            <a:ext cx="4375037" cy="5593880"/>
          </a:xfrm>
        </p:spPr>
        <p:txBody>
          <a:bodyPr vert="horz" lIns="91440" tIns="45720" rIns="91440" bIns="45720" rtlCol="0" anchor="ctr">
            <a:normAutofit/>
          </a:bodyPr>
          <a:lstStyle/>
          <a:p>
            <a:r>
              <a:rPr lang="en-US" b="1" kern="1200" dirty="0">
                <a:latin typeface="Bookman Old Style"/>
              </a:rPr>
              <a:t>Special Assignments</a:t>
            </a:r>
            <a:endParaRPr lang="en-US" kern="1200">
              <a:latin typeface="Bookman Old Style"/>
            </a:endParaRPr>
          </a:p>
        </p:txBody>
      </p:sp>
      <p:sp>
        <p:nvSpPr>
          <p:cNvPr id="1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 графическая вставка&#10;&#10;Автоматически созданное описание">
            <a:extLst>
              <a:ext uri="{FF2B5EF4-FFF2-40B4-BE49-F238E27FC236}">
                <a16:creationId xmlns:a16="http://schemas.microsoft.com/office/drawing/2014/main" id="{0DE6BC33-4AA8-2208-E8CB-FCD9313C4BF7}"/>
              </a:ext>
            </a:extLst>
          </p:cNvPr>
          <p:cNvPicPr>
            <a:picLocks noChangeAspect="1"/>
          </p:cNvPicPr>
          <p:nvPr/>
        </p:nvPicPr>
        <p:blipFill>
          <a:blip r:embed="rId2"/>
          <a:stretch>
            <a:fillRect/>
          </a:stretch>
        </p:blipFill>
        <p:spPr>
          <a:xfrm>
            <a:off x="4654296" y="1208837"/>
            <a:ext cx="6894576" cy="2757830"/>
          </a:xfrm>
          <a:prstGeom prst="rect">
            <a:avLst/>
          </a:prstGeom>
        </p:spPr>
      </p:pic>
      <p:sp>
        <p:nvSpPr>
          <p:cNvPr id="3" name="TextBox 2">
            <a:extLst>
              <a:ext uri="{FF2B5EF4-FFF2-40B4-BE49-F238E27FC236}">
                <a16:creationId xmlns:a16="http://schemas.microsoft.com/office/drawing/2014/main" id="{C550E7EE-3920-8944-164C-63D475AFE0AA}"/>
              </a:ext>
            </a:extLst>
          </p:cNvPr>
          <p:cNvSpPr txBox="1"/>
          <p:nvPr/>
        </p:nvSpPr>
        <p:spPr>
          <a:xfrm>
            <a:off x="4654296" y="4798577"/>
            <a:ext cx="6894576" cy="14284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a:bodyPr>
          <a:lstStyle/>
          <a:p>
            <a:pPr>
              <a:lnSpc>
                <a:spcPct val="90000"/>
              </a:lnSpc>
              <a:spcAft>
                <a:spcPts val="600"/>
              </a:spcAft>
            </a:pPr>
            <a:r>
              <a:rPr lang="en-US" sz="1900" dirty="0">
                <a:latin typeface="Bookman Old Style"/>
              </a:rPr>
              <a:t>A Special Assignment is a learning strategy in which the employee performs temporary duties on a full or part-time basis. These duties may be performed within or outside the current organization. For example, the leader of a cross-functional team, service on a task force, etc.</a:t>
            </a:r>
            <a:endParaRPr lang="ru-RU">
              <a:latin typeface="Bookman Old Style"/>
            </a:endParaRPr>
          </a:p>
        </p:txBody>
      </p:sp>
    </p:spTree>
    <p:extLst>
      <p:ext uri="{BB962C8B-B14F-4D97-AF65-F5344CB8AC3E}">
        <p14:creationId xmlns:p14="http://schemas.microsoft.com/office/powerpoint/2010/main" val="1776816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текст&#10;&#10;Автоматически созданное описание">
            <a:extLst>
              <a:ext uri="{FF2B5EF4-FFF2-40B4-BE49-F238E27FC236}">
                <a16:creationId xmlns:a16="http://schemas.microsoft.com/office/drawing/2014/main" id="{47F533B8-43BC-A73E-F4FF-F1CE08976A3B}"/>
              </a:ext>
            </a:extLst>
          </p:cNvPr>
          <p:cNvPicPr>
            <a:picLocks noChangeAspect="1"/>
          </p:cNvPicPr>
          <p:nvPr/>
        </p:nvPicPr>
        <p:blipFill rotWithShape="1">
          <a:blip r:embed="rId2"/>
          <a:srcRect l="9592" r="20888" b="9092"/>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56963F70-F052-D72E-154C-8ABCB057570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1900" b="1" dirty="0">
                <a:latin typeface="Bookman Old Style"/>
              </a:rPr>
              <a:t>REFRESHER TRAINING </a:t>
            </a:r>
            <a:r>
              <a:rPr lang="en-US" sz="1900" dirty="0">
                <a:latin typeface="Bookman Old Style"/>
              </a:rPr>
              <a:t>- employees are formally trained for their jobs, but with the passage of time, they may forget some of the methods which were taught to them or some of the methods or all of them may have become outdated because of technological development.</a:t>
            </a:r>
          </a:p>
          <a:p>
            <a:endParaRPr lang="en-US" sz="1900" dirty="0">
              <a:latin typeface="Bookman Old Style"/>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8760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текст&#10;&#10;Автоматически созданное описание">
            <a:extLst>
              <a:ext uri="{FF2B5EF4-FFF2-40B4-BE49-F238E27FC236}">
                <a16:creationId xmlns:a16="http://schemas.microsoft.com/office/drawing/2014/main" id="{9122DBBD-472D-CDB9-DF3B-436682204DAC}"/>
              </a:ext>
            </a:extLst>
          </p:cNvPr>
          <p:cNvPicPr>
            <a:picLocks noChangeAspect="1"/>
          </p:cNvPicPr>
          <p:nvPr/>
        </p:nvPicPr>
        <p:blipFill rotWithShape="1">
          <a:blip r:embed="rId2"/>
          <a:srcRect l="53" t="9091" r="18647" b="-2"/>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8B02D8F6-299F-493C-D778-25CE9EEBA14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300" b="1" dirty="0">
                <a:latin typeface="Bookman Old Style"/>
              </a:rPr>
              <a:t>PROMOTIONAL TRAINING</a:t>
            </a:r>
            <a:r>
              <a:rPr lang="en-US" sz="2300" dirty="0">
                <a:latin typeface="Bookman Old Style"/>
              </a:rPr>
              <a:t>- preparing the potential candidate to handle more duties and responsibilities, thereby making him/her eligible for promotion to higher jobs in the organization.</a:t>
            </a:r>
            <a:br>
              <a:rPr lang="en-US" sz="2300" dirty="0">
                <a:latin typeface="Bookman Old Style"/>
              </a:rPr>
            </a:br>
            <a:endParaRPr lang="en-US" sz="2300">
              <a:latin typeface="Bookman Old Style"/>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3377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диаграмма&#10;&#10;Автоматически созданное описание">
            <a:extLst>
              <a:ext uri="{FF2B5EF4-FFF2-40B4-BE49-F238E27FC236}">
                <a16:creationId xmlns:a16="http://schemas.microsoft.com/office/drawing/2014/main" id="{04CE155E-D4BB-026F-A1FB-A220915AF720}"/>
              </a:ext>
            </a:extLst>
          </p:cNvPr>
          <p:cNvPicPr>
            <a:picLocks noChangeAspect="1"/>
          </p:cNvPicPr>
          <p:nvPr/>
        </p:nvPicPr>
        <p:blipFill rotWithShape="1">
          <a:blip r:embed="rId2"/>
          <a:srcRect r="2890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A0CC6835-5AFE-5386-06E3-97D6CF593AA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b="1" dirty="0">
                <a:latin typeface="Bookman Old Style"/>
              </a:rPr>
              <a:t>BASIC LITERACY TRAINING - </a:t>
            </a:r>
            <a:r>
              <a:rPr lang="en-US" sz="3000" dirty="0">
                <a:latin typeface="Bookman Old Style"/>
              </a:rPr>
              <a:t>training for things like reading, writing and problem-solving skills. </a:t>
            </a:r>
            <a:br>
              <a:rPr lang="en-US" sz="3000" dirty="0">
                <a:latin typeface="Bookman Old Style"/>
              </a:rPr>
            </a:br>
            <a:endParaRPr lang="en-US" sz="3000">
              <a:latin typeface="Bookman Old Style"/>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2023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Custom 34">
      <a:dk1>
        <a:srgbClr val="000000"/>
      </a:dk1>
      <a:lt1>
        <a:srgbClr val="FFFFFF"/>
      </a:lt1>
      <a:dk2>
        <a:srgbClr val="44546A"/>
      </a:dk2>
      <a:lt2>
        <a:srgbClr val="E7E6E6"/>
      </a:lt2>
      <a:accent1>
        <a:srgbClr val="02BEF9"/>
      </a:accent1>
      <a:accent2>
        <a:srgbClr val="FF8100"/>
      </a:accent2>
      <a:accent3>
        <a:srgbClr val="05DB7D"/>
      </a:accent3>
      <a:accent4>
        <a:srgbClr val="FFC407"/>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548</Words>
  <Application>Microsoft Office PowerPoint</Application>
  <PresentationFormat>Широкоэкранный</PresentationFormat>
  <Paragraphs>89</Paragraphs>
  <Slides>66</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66</vt:i4>
      </vt:variant>
    </vt:vector>
  </HeadingPairs>
  <TitlesOfParts>
    <vt:vector size="67" baseType="lpstr">
      <vt:lpstr>Office Theme</vt:lpstr>
      <vt:lpstr>TOPIC 5:​ ​ TRAINING AND DEVELOPMENT​</vt:lpstr>
      <vt:lpstr>1.Types of training programs</vt:lpstr>
      <vt:lpstr>TRAINING is the act of increasing the knowledge and skills of an employee for doing a particular job. It imparts specific skills for specific purposes. </vt:lpstr>
      <vt:lpstr>DEVELOPMENT includes the process by which managers and executives acquire not only skills and competency in their present jobs but also capacities for future managerial positions. </vt:lpstr>
      <vt:lpstr>TYPES OF TRAINING PROGRAMS</vt:lpstr>
      <vt:lpstr>JOB TRAINING - the purpose is to increase the knowledge of workers about the jobs with which they are concerned so that their efficiency and skill of performance are improved. </vt:lpstr>
      <vt:lpstr>REFRESHER TRAINING - employees are formally trained for their jobs, but with the passage of time, they may forget some of the methods which were taught to them or some of the methods or all of them may have become outdated because of technological development. </vt:lpstr>
      <vt:lpstr>PROMOTIONAL TRAINING- preparing the potential candidate to handle more duties and responsibilities, thereby making him/her eligible for promotion to higher jobs in the organization. </vt:lpstr>
      <vt:lpstr>BASIC LITERACY TRAINING - training for things like reading, writing and problem-solving skills.  </vt:lpstr>
      <vt:lpstr>INTERPERSONAL SKILLS TRAINING - training on how to maintain positive relationships, communicate better, resolve conflicts and build trust.</vt:lpstr>
      <vt:lpstr>Презентация PowerPoint</vt:lpstr>
      <vt:lpstr>TECHNOLOGY TRAINING - training on computer software and hardware offered to specific crew members depending on their position.  </vt:lpstr>
      <vt:lpstr>PROBLEM-SOLVING TRAINING - training on how to analyze problems and make decisions and is mandatory for all crew members.  </vt:lpstr>
      <vt:lpstr>The following points are to be ensured for the success of a training program: </vt:lpstr>
      <vt:lpstr>The trainer</vt:lpstr>
      <vt:lpstr>The trainees</vt:lpstr>
      <vt:lpstr>The curriculum</vt:lpstr>
      <vt:lpstr>The training material</vt:lpstr>
      <vt:lpstr>The methods and techniques</vt:lpstr>
      <vt:lpstr>The timing and sequencing</vt:lpstr>
      <vt:lpstr>Location</vt:lpstr>
      <vt:lpstr>The physical facilities and training equipment</vt:lpstr>
      <vt:lpstr>Many organizations, even though they have a large training staff and spend a large amount on training programs, don’t get good results. In order to ensure that the training programs are effective and the organizations get good results from them, the following may be observed:  </vt:lpstr>
      <vt:lpstr>Determination of training needs. The management should first decide the training needs of employees and then select a method of training that is most effective.  Relevance to job requirements. Training programs must be related to the requirements of the job for which they are invited.  Allowance for individual differences. There are differences in ability, learning capacity and interest of trainees so the management should consider these factors while designing the training programs.  Training program should be result oriented. Management should avoid “training for the sake of training” and show greater interest in the benefits of training programs.  Suitable incentives. There should be incentives to the trainees to make them take training programs seriously.  Management support. Top management should take interest in and support the training programs. Subordinates cannot be expected to take the training programs seriously if their superiors themselves are not serious about them.  </vt:lpstr>
      <vt:lpstr>2.Training and development methods</vt:lpstr>
      <vt:lpstr>There are numerous methods and materials available to help you prepare and equip employees to better do their jobs. Indeed, with so many choices out there, it can be daunting to determine which methods to use and when to use them. And using several methods for each training session may actually be the most effective way to help employees learn and retain information.   </vt:lpstr>
      <vt:lpstr>Comparison of main training methods </vt:lpstr>
      <vt:lpstr>LECTURE DISCUSSION  CASE STUDY ROLE-PLAYING GROUP EXERCISE  BRAINSTORMING DEMONSTRATION  WORKSHEET  E-LEARNING</vt:lpstr>
      <vt:lpstr>Презентация PowerPoint</vt:lpstr>
      <vt:lpstr>3.Evaluation of training</vt:lpstr>
      <vt:lpstr>Evaluating of training – it’s systematic evaluation and assessment of information for deciding how best to utilize available resources in order to achieve organizational objectives.  </vt:lpstr>
      <vt:lpstr>Subjects of the evaluation process are:</vt:lpstr>
      <vt:lpstr>Training is done with specific objectives. Hence evaluation of training is a must. It is necessary in order to determine: if the developmental objectives were achieves; if the method of instruction was effective; if the best and the most economical training activities were organized and implemented.  </vt:lpstr>
      <vt:lpstr>The importance of training evaluation is shown on the following diagram which shows the sequence of training activities. </vt:lpstr>
      <vt:lpstr>Evaluation helps to tell us about the quality of the training on the one hand and the effects that it has created on the learners, on the other hand. Systematic evaluation can point out the weaknesses in the program, so that they could be corrected in the future programs. It can also indicate the extent to which learners have learned what been taught in the training sessions, the extent to which they have transferred their learning to the work situation and the results yielded thereafter.  </vt:lpstr>
      <vt:lpstr>Any evaluation begins with the criteria which depend on the objectives. Some of the criteria could be: </vt:lpstr>
      <vt:lpstr>The various methods of training evaluation are:</vt:lpstr>
      <vt:lpstr>Types of evaluation</vt:lpstr>
      <vt:lpstr>Formative Evaluation. </vt:lpstr>
      <vt:lpstr>Process Evaluation</vt:lpstr>
      <vt:lpstr>Outcome Evaluation</vt:lpstr>
      <vt:lpstr>Impact Evaluation</vt:lpstr>
      <vt:lpstr>4.Activities of employee development</vt:lpstr>
      <vt:lpstr>Many companies provide access to e-learning on topics including project management, software training and technical skills. Some will also provide reimbursement for their employees to attend professional conferences or certifications externally.   </vt:lpstr>
      <vt:lpstr>Employee Development is one of the most important functions of Human Resource Management. Employee development means to develop the abilities of an individual employee and organization as a whole so; hence employee development consists of individual or employee and overall growth of the employee as when employees of the organization would develop the organization, organization would be more flourished and the employee performance would increase. </vt:lpstr>
      <vt:lpstr>Challenges in Employee Development  </vt:lpstr>
      <vt:lpstr>Organization Culture</vt:lpstr>
      <vt:lpstr>Attitude of Top Management</vt:lpstr>
      <vt:lpstr>Limited Opportunities of Promotion</vt:lpstr>
      <vt:lpstr>Developmental Activities   </vt:lpstr>
      <vt:lpstr>Coaching</vt:lpstr>
      <vt:lpstr>360 Degree Feedback and Developmental centers’</vt:lpstr>
      <vt:lpstr>Developmental Appraisal</vt:lpstr>
      <vt:lpstr>Investment in Perceived Developmental Activities of the Employees</vt:lpstr>
      <vt:lpstr>Competitive Advantage</vt:lpstr>
      <vt:lpstr>Cross-Training</vt:lpstr>
      <vt:lpstr>Formal Training</vt:lpstr>
      <vt:lpstr>Matrix Teams</vt:lpstr>
      <vt:lpstr>Mentoring</vt:lpstr>
      <vt:lpstr>A formal mentoring relationship is characterized by three traits: </vt:lpstr>
      <vt:lpstr>Informal and Situational Mentoring</vt:lpstr>
      <vt:lpstr>Position Enhancement (Job Enlargement &amp; Job Enrichment).  </vt:lpstr>
      <vt:lpstr>Презентация PowerPoint</vt:lpstr>
      <vt:lpstr>Job Enlargement is the horizontal expansion of a job. It involves the addition of tasks at the same level of skill and responsibility. It is done to keep workers from getting bored.   Job Enrichment is the addition to a job of tasks that increase the amount of employee control or responsibility. It is a vertical expansion of the job.  </vt:lpstr>
      <vt:lpstr>Self-Directed Learning Projects</vt:lpstr>
      <vt:lpstr>Special Assignments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Microsoft Office User</dc:creator>
  <cp:lastModifiedBy>Эка</cp:lastModifiedBy>
  <cp:revision>541</cp:revision>
  <dcterms:created xsi:type="dcterms:W3CDTF">2023-02-12T08:57:45Z</dcterms:created>
  <dcterms:modified xsi:type="dcterms:W3CDTF">2023-03-21T22:14:06Z</dcterms:modified>
</cp:coreProperties>
</file>